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80" r:id="rId2"/>
    <p:sldId id="273" r:id="rId3"/>
    <p:sldId id="275" r:id="rId4"/>
    <p:sldId id="276" r:id="rId5"/>
    <p:sldId id="269" r:id="rId6"/>
    <p:sldId id="278" r:id="rId7"/>
    <p:sldId id="277" r:id="rId8"/>
    <p:sldId id="270" r:id="rId9"/>
    <p:sldId id="271" r:id="rId10"/>
    <p:sldId id="267" r:id="rId11"/>
    <p:sldId id="268" r:id="rId12"/>
    <p:sldId id="281" r:id="rId13"/>
    <p:sldId id="282" r:id="rId14"/>
    <p:sldId id="290" r:id="rId15"/>
    <p:sldId id="284" r:id="rId16"/>
    <p:sldId id="285" r:id="rId17"/>
    <p:sldId id="286" r:id="rId18"/>
    <p:sldId id="287" r:id="rId19"/>
    <p:sldId id="288" r:id="rId20"/>
    <p:sldId id="289" r:id="rId21"/>
    <p:sldId id="279" r:id="rId22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36686" autoAdjust="0"/>
  </p:normalViewPr>
  <p:slideViewPr>
    <p:cSldViewPr showGuides="1">
      <p:cViewPr>
        <p:scale>
          <a:sx n="100" d="100"/>
          <a:sy n="100" d="100"/>
        </p:scale>
        <p:origin x="1278" y="3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0910DE-52B2-414B-90D3-64707217F7DD}" type="datetimeFigureOut">
              <a:rPr lang="pt-BR" smtClean="0"/>
              <a:t>18/03/2019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677EB9-5C93-43B4-9435-922061AB04B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3273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5226-47BF-49C6-8CF9-BF1E1387CA99}" type="datetimeFigureOut">
              <a:rPr lang="pt-BR" smtClean="0"/>
              <a:t>18/03/2019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68F78-813E-44E4-A711-1DD15730B9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4912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5226-47BF-49C6-8CF9-BF1E1387CA99}" type="datetimeFigureOut">
              <a:rPr lang="pt-BR" smtClean="0"/>
              <a:t>18/03/2019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68F78-813E-44E4-A711-1DD15730B9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8203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5226-47BF-49C6-8CF9-BF1E1387CA99}" type="datetimeFigureOut">
              <a:rPr lang="pt-BR" smtClean="0"/>
              <a:t>18/03/2019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68F78-813E-44E4-A711-1DD15730B9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2363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5226-47BF-49C6-8CF9-BF1E1387CA99}" type="datetimeFigureOut">
              <a:rPr lang="pt-BR" smtClean="0"/>
              <a:t>18/03/2019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68F78-813E-44E4-A711-1DD15730B9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6215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5226-47BF-49C6-8CF9-BF1E1387CA99}" type="datetimeFigureOut">
              <a:rPr lang="pt-BR" smtClean="0"/>
              <a:t>18/03/2019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68F78-813E-44E4-A711-1DD15730B9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1939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5226-47BF-49C6-8CF9-BF1E1387CA99}" type="datetimeFigureOut">
              <a:rPr lang="pt-BR" smtClean="0"/>
              <a:t>18/03/2019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68F78-813E-44E4-A711-1DD15730B9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5904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5226-47BF-49C6-8CF9-BF1E1387CA99}" type="datetimeFigureOut">
              <a:rPr lang="pt-BR" smtClean="0"/>
              <a:t>18/03/2019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68F78-813E-44E4-A711-1DD15730B9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5446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5226-47BF-49C6-8CF9-BF1E1387CA99}" type="datetimeFigureOut">
              <a:rPr lang="pt-BR" smtClean="0"/>
              <a:t>18/03/2019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68F78-813E-44E4-A711-1DD15730B9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0903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5226-47BF-49C6-8CF9-BF1E1387CA99}" type="datetimeFigureOut">
              <a:rPr lang="pt-BR" smtClean="0"/>
              <a:t>18/03/2019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68F78-813E-44E4-A711-1DD15730B9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7496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5226-47BF-49C6-8CF9-BF1E1387CA99}" type="datetimeFigureOut">
              <a:rPr lang="pt-BR" smtClean="0"/>
              <a:t>18/03/2019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68F78-813E-44E4-A711-1DD15730B9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4771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5226-47BF-49C6-8CF9-BF1E1387CA99}" type="datetimeFigureOut">
              <a:rPr lang="pt-BR" smtClean="0"/>
              <a:t>18/03/2019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68F78-813E-44E4-A711-1DD15730B9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69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35226-47BF-49C6-8CF9-BF1E1387CA99}" type="datetimeFigureOut">
              <a:rPr lang="pt-BR" smtClean="0"/>
              <a:t>18/03/2019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68F78-813E-44E4-A711-1DD15730B9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7838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2.jpeg"/><Relationship Id="rId4" Type="http://schemas.openxmlformats.org/officeDocument/2006/relationships/image" Target="../media/image4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13" Type="http://schemas.openxmlformats.org/officeDocument/2006/relationships/image" Target="../media/image340.png"/><Relationship Id="rId3" Type="http://schemas.openxmlformats.org/officeDocument/2006/relationships/image" Target="../media/image47.jpeg"/><Relationship Id="rId7" Type="http://schemas.openxmlformats.org/officeDocument/2006/relationships/image" Target="../media/image280.png"/><Relationship Id="rId12" Type="http://schemas.openxmlformats.org/officeDocument/2006/relationships/image" Target="../media/image330.png"/><Relationship Id="rId17" Type="http://schemas.openxmlformats.org/officeDocument/2006/relationships/image" Target="../media/image2.jpeg"/><Relationship Id="rId2" Type="http://schemas.openxmlformats.org/officeDocument/2006/relationships/image" Target="../media/image46.png"/><Relationship Id="rId16" Type="http://schemas.openxmlformats.org/officeDocument/2006/relationships/image" Target="../media/image3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eg"/><Relationship Id="rId11" Type="http://schemas.openxmlformats.org/officeDocument/2006/relationships/image" Target="../media/image320.png"/><Relationship Id="rId5" Type="http://schemas.openxmlformats.org/officeDocument/2006/relationships/image" Target="../media/image48.png"/><Relationship Id="rId15" Type="http://schemas.openxmlformats.org/officeDocument/2006/relationships/image" Target="../media/image360.png"/><Relationship Id="rId10" Type="http://schemas.openxmlformats.org/officeDocument/2006/relationships/image" Target="../media/image50.jpeg"/><Relationship Id="rId4" Type="http://schemas.openxmlformats.org/officeDocument/2006/relationships/image" Target="../media/image25.png"/><Relationship Id="rId9" Type="http://schemas.openxmlformats.org/officeDocument/2006/relationships/image" Target="../media/image300.png"/><Relationship Id="rId14" Type="http://schemas.openxmlformats.org/officeDocument/2006/relationships/image" Target="../media/image3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image" Target="../media/image480.png"/><Relationship Id="rId3" Type="http://schemas.openxmlformats.org/officeDocument/2006/relationships/image" Target="../media/image39.png"/><Relationship Id="rId7" Type="http://schemas.openxmlformats.org/officeDocument/2006/relationships/image" Target="../media/image51.jpeg"/><Relationship Id="rId12" Type="http://schemas.openxmlformats.org/officeDocument/2006/relationships/image" Target="../media/image4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0.png"/><Relationship Id="rId5" Type="http://schemas.openxmlformats.org/officeDocument/2006/relationships/image" Target="../media/image310.png"/><Relationship Id="rId10" Type="http://schemas.openxmlformats.org/officeDocument/2006/relationships/image" Target="../media/image450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Relationship Id="rId14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jpe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gif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jpeg"/><Relationship Id="rId7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2.jpeg"/><Relationship Id="rId10" Type="http://schemas.openxmlformats.org/officeDocument/2006/relationships/image" Target="../media/image13.png"/><Relationship Id="rId4" Type="http://schemas.openxmlformats.org/officeDocument/2006/relationships/image" Target="../media/image8.jpe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gif"/><Relationship Id="rId5" Type="http://schemas.openxmlformats.org/officeDocument/2006/relationships/image" Target="../media/image2.jpe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7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jpeg"/><Relationship Id="rId7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microsoft.com/office/2007/relationships/hdphoto" Target="../media/hdphoto1.wdp"/><Relationship Id="rId10" Type="http://schemas.openxmlformats.org/officeDocument/2006/relationships/image" Target="../media/image30.png"/><Relationship Id="rId4" Type="http://schemas.openxmlformats.org/officeDocument/2006/relationships/image" Target="../media/image25.jpe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-2515"/>
            <a:ext cx="9144000" cy="52322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1F497D">
                    <a:lumMod val="75000"/>
                  </a:srgbClr>
                </a:solidFill>
                <a:latin typeface="BankGothic Lt BT" pitchFamily="34" charset="0"/>
              </a:rPr>
              <a:t>Curso de ANSYS</a:t>
            </a:r>
            <a:endParaRPr lang="pt-BR" sz="2800" b="1" dirty="0">
              <a:solidFill>
                <a:srgbClr val="1F497D">
                  <a:lumMod val="75000"/>
                </a:srgbClr>
              </a:solidFill>
              <a:latin typeface="BankGothic Lt BT" pitchFamily="34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0" y="3075057"/>
            <a:ext cx="9144000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solidFill>
                  <a:srgbClr val="1F497D">
                    <a:lumMod val="75000"/>
                  </a:srgbClr>
                </a:solidFill>
                <a:latin typeface="BankGothic Lt BT" pitchFamily="34" charset="0"/>
              </a:rPr>
              <a:t>AULA 02.b</a:t>
            </a:r>
            <a:endParaRPr lang="pt-BR" sz="4000" b="1" dirty="0">
              <a:solidFill>
                <a:srgbClr val="1F497D">
                  <a:lumMod val="75000"/>
                </a:srgbClr>
              </a:solidFill>
              <a:latin typeface="BankGothic Lt BT" pitchFamily="34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0" y="5805264"/>
            <a:ext cx="914400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solidFill>
                  <a:prstClr val="white">
                    <a:lumMod val="50000"/>
                  </a:prstClr>
                </a:solidFill>
                <a:latin typeface="BankGothic Lt BT" pitchFamily="34" charset="0"/>
              </a:rPr>
              <a:t>AUTOR: Felipe Barbosa Teixeira</a:t>
            </a:r>
            <a:endParaRPr lang="pt-BR" sz="2400" b="1" dirty="0">
              <a:solidFill>
                <a:prstClr val="white">
                  <a:lumMod val="50000"/>
                </a:prstClr>
              </a:solidFill>
              <a:latin typeface="BankGothic Lt BT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555776" y="6279703"/>
            <a:ext cx="658822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prstClr val="white">
                    <a:lumMod val="50000"/>
                  </a:prstClr>
                </a:solidFill>
                <a:latin typeface="Arial Narrow" panose="020B0606020202030204" pitchFamily="34" charset="0"/>
              </a:rPr>
              <a:t>felipebarbosateixeira@gmail.com</a:t>
            </a:r>
            <a:endParaRPr lang="pt-BR" dirty="0">
              <a:solidFill>
                <a:prstClr val="white">
                  <a:lumMod val="50000"/>
                </a:prstClr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0" y="683404"/>
            <a:ext cx="91440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solidFill>
                  <a:prstClr val="white">
                    <a:lumMod val="50000"/>
                  </a:prstClr>
                </a:solidFill>
                <a:latin typeface="BankGothic Lt BT" pitchFamily="34" charset="0"/>
              </a:rPr>
              <a:t>UFES, 2019/1</a:t>
            </a:r>
            <a:endParaRPr lang="pt-BR" b="1" dirty="0">
              <a:solidFill>
                <a:prstClr val="white">
                  <a:lumMod val="50000"/>
                </a:prstClr>
              </a:solidFill>
              <a:latin typeface="BankGothic Lt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85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" t="1166" r="2865" b="1665"/>
          <a:stretch/>
        </p:blipFill>
        <p:spPr bwMode="auto">
          <a:xfrm>
            <a:off x="539552" y="620688"/>
            <a:ext cx="6373450" cy="5340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0" y="-2515"/>
            <a:ext cx="9144000" cy="52322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mtClean="0">
                <a:solidFill>
                  <a:schemeClr val="tx2">
                    <a:lumMod val="75000"/>
                  </a:schemeClr>
                </a:solidFill>
                <a:latin typeface="BankGothic Lt BT" pitchFamily="34" charset="0"/>
              </a:rPr>
              <a:t>Exercício 2.A</a:t>
            </a:r>
            <a:endParaRPr lang="pt-BR" sz="2800" b="1">
              <a:solidFill>
                <a:schemeClr val="tx2">
                  <a:lumMod val="75000"/>
                </a:schemeClr>
              </a:solidFill>
              <a:latin typeface="BankGothic Lt BT" pitchFamily="34" charset="0"/>
            </a:endParaRPr>
          </a:p>
        </p:txBody>
      </p:sp>
      <p:pic>
        <p:nvPicPr>
          <p:cNvPr id="4" name="Picture 2" descr="http://mwrf.com/site-files/mwrf.com/files/uploads/2012/07/ANSYS%20logo_shadow%20lef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1"/>
          <a:stretch/>
        </p:blipFill>
        <p:spPr bwMode="auto">
          <a:xfrm>
            <a:off x="7668342" y="6327861"/>
            <a:ext cx="1475657" cy="53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2195738" y="2909259"/>
            <a:ext cx="2626792" cy="369332"/>
          </a:xfrm>
          <a:prstGeom prst="rect">
            <a:avLst/>
          </a:prstGeom>
          <a:gradFill>
            <a:gsLst>
              <a:gs pos="0">
                <a:schemeClr val="bg1"/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chemeClr val="tx1"/>
                </a:solidFill>
                <a:latin typeface="Arial Narrow" pitchFamily="34" charset="0"/>
              </a:rPr>
              <a:t>Desenhar geometria</a:t>
            </a:r>
            <a:endParaRPr lang="pt-BR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2195737" y="3980087"/>
            <a:ext cx="262679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chemeClr val="tx1"/>
                </a:solidFill>
                <a:latin typeface="Arial Narrow" pitchFamily="34" charset="0"/>
              </a:rPr>
              <a:t>Declarar apoios</a:t>
            </a:r>
            <a:endParaRPr lang="pt-BR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" name="Chave esquerda 7"/>
          <p:cNvSpPr/>
          <p:nvPr/>
        </p:nvSpPr>
        <p:spPr>
          <a:xfrm rot="10800000">
            <a:off x="4956296" y="2379963"/>
            <a:ext cx="242526" cy="2498752"/>
          </a:xfrm>
          <a:prstGeom prst="leftBrace">
            <a:avLst>
              <a:gd name="adj1" fmla="val 166667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2195736" y="3444673"/>
            <a:ext cx="2626792" cy="369332"/>
          </a:xfrm>
          <a:prstGeom prst="rect">
            <a:avLst/>
          </a:prstGeom>
          <a:gradFill>
            <a:gsLst>
              <a:gs pos="0">
                <a:schemeClr val="bg1"/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chemeClr val="tx1"/>
                </a:solidFill>
                <a:latin typeface="Arial Narrow" pitchFamily="34" charset="0"/>
              </a:rPr>
              <a:t>Declarar seção transversal</a:t>
            </a:r>
            <a:endParaRPr lang="pt-BR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195738" y="2379325"/>
            <a:ext cx="2626792" cy="369332"/>
          </a:xfrm>
          <a:prstGeom prst="rect">
            <a:avLst/>
          </a:prstGeom>
          <a:gradFill>
            <a:gsLst>
              <a:gs pos="0">
                <a:schemeClr val="bg1"/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Arial Narrow" pitchFamily="34" charset="0"/>
              </a:rPr>
              <a:t>Declarar materiais</a:t>
            </a:r>
            <a:endParaRPr lang="pt-BR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2195738" y="4508745"/>
            <a:ext cx="262679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chemeClr val="tx1"/>
                </a:solidFill>
                <a:latin typeface="Arial Narrow" pitchFamily="34" charset="0"/>
              </a:rPr>
              <a:t>Declarar carga</a:t>
            </a:r>
            <a:endParaRPr lang="pt-BR">
              <a:solidFill>
                <a:schemeClr val="tx1"/>
              </a:solidFill>
              <a:latin typeface="Arial Narrow" pitchFamily="34" charset="0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" t="32185" r="72092" b="4359"/>
          <a:stretch/>
        </p:blipFill>
        <p:spPr bwMode="auto">
          <a:xfrm>
            <a:off x="7526873" y="682339"/>
            <a:ext cx="1449239" cy="1388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57" t="3755" r="43018" b="4409"/>
          <a:stretch/>
        </p:blipFill>
        <p:spPr bwMode="auto">
          <a:xfrm>
            <a:off x="7712341" y="2293483"/>
            <a:ext cx="1078302" cy="200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45" t="21601" r="4536" b="4302"/>
          <a:stretch/>
        </p:blipFill>
        <p:spPr bwMode="auto">
          <a:xfrm>
            <a:off x="7466488" y="4553880"/>
            <a:ext cx="1570008" cy="1621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CaixaDeTexto 15"/>
          <p:cNvSpPr txBox="1"/>
          <p:nvPr/>
        </p:nvSpPr>
        <p:spPr>
          <a:xfrm>
            <a:off x="217017" y="6192820"/>
            <a:ext cx="2339753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chemeClr val="tx1"/>
                </a:solidFill>
                <a:latin typeface="Arial Narrow" pitchFamily="34" charset="0"/>
              </a:rPr>
              <a:t>Definição do Problema</a:t>
            </a:r>
            <a:endParaRPr lang="pt-BR" sz="2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2809305" y="6194215"/>
            <a:ext cx="2122735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chemeClr val="tx1"/>
                </a:solidFill>
                <a:latin typeface="Arial Narrow" pitchFamily="34" charset="0"/>
              </a:rPr>
              <a:t>Definição do Modelo</a:t>
            </a:r>
            <a:endParaRPr lang="pt-BR" sz="2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5185569" y="6194215"/>
            <a:ext cx="2194743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chemeClr val="tx1"/>
                </a:solidFill>
                <a:latin typeface="Arial Narrow" pitchFamily="34" charset="0"/>
              </a:rPr>
              <a:t>Definição das Tarefas</a:t>
            </a:r>
            <a:endParaRPr lang="pt-BR" sz="200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20" name="Conector angulado 19"/>
          <p:cNvCxnSpPr>
            <a:endCxn id="8" idx="1"/>
          </p:cNvCxnSpPr>
          <p:nvPr/>
        </p:nvCxnSpPr>
        <p:spPr>
          <a:xfrm rot="16200000" flipV="1">
            <a:off x="4215041" y="4613120"/>
            <a:ext cx="2564876" cy="597314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/>
          <p:nvPr/>
        </p:nvCxnSpPr>
        <p:spPr>
          <a:xfrm>
            <a:off x="2556770" y="6392875"/>
            <a:ext cx="252535" cy="139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onector de seta reta 21"/>
          <p:cNvCxnSpPr/>
          <p:nvPr/>
        </p:nvCxnSpPr>
        <p:spPr>
          <a:xfrm>
            <a:off x="4932040" y="6394270"/>
            <a:ext cx="253529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44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0" y="-2515"/>
            <a:ext cx="9144000" cy="52322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mtClean="0">
                <a:solidFill>
                  <a:schemeClr val="tx2">
                    <a:lumMod val="75000"/>
                  </a:schemeClr>
                </a:solidFill>
                <a:latin typeface="BankGothic Lt BT" pitchFamily="34" charset="0"/>
              </a:rPr>
              <a:t>Exercício 2.A</a:t>
            </a:r>
            <a:endParaRPr lang="pt-BR" sz="2800" b="1">
              <a:solidFill>
                <a:schemeClr val="tx2">
                  <a:lumMod val="75000"/>
                </a:schemeClr>
              </a:solidFill>
              <a:latin typeface="BankGothic Lt BT" pitchFamily="34" charset="0"/>
            </a:endParaRPr>
          </a:p>
        </p:txBody>
      </p:sp>
      <p:pic>
        <p:nvPicPr>
          <p:cNvPr id="9" name="Picture 2" descr="http://mwrf.com/site-files/mwrf.com/files/uploads/2012/07/ANSYS%20logo_shadow%20lef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1"/>
          <a:stretch/>
        </p:blipFill>
        <p:spPr bwMode="auto">
          <a:xfrm>
            <a:off x="7668342" y="6327861"/>
            <a:ext cx="1475657" cy="53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/>
          <p:cNvSpPr txBox="1"/>
          <p:nvPr/>
        </p:nvSpPr>
        <p:spPr>
          <a:xfrm>
            <a:off x="1763686" y="5229780"/>
            <a:ext cx="2440725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chemeClr val="tx1"/>
                </a:solidFill>
                <a:latin typeface="Arial Narrow" pitchFamily="34" charset="0"/>
              </a:rPr>
              <a:t>Extração de Resultados</a:t>
            </a:r>
            <a:endParaRPr lang="pt-BR" sz="2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4644006" y="4725144"/>
            <a:ext cx="1728194" cy="369332"/>
          </a:xfrm>
          <a:prstGeom prst="rect">
            <a:avLst/>
          </a:prstGeom>
          <a:gradFill>
            <a:gsLst>
              <a:gs pos="0">
                <a:schemeClr val="bg1"/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chemeClr val="tx1"/>
                </a:solidFill>
                <a:latin typeface="Arial Narrow" pitchFamily="34" charset="0"/>
              </a:rPr>
              <a:t>Reações de apoio</a:t>
            </a:r>
            <a:endParaRPr lang="pt-BR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4644005" y="5795972"/>
            <a:ext cx="1728194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chemeClr val="tx1"/>
                </a:solidFill>
                <a:latin typeface="Arial Narrow" pitchFamily="34" charset="0"/>
              </a:rPr>
              <a:t>Força cortante</a:t>
            </a:r>
            <a:endParaRPr lang="pt-BR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4" name="Chave esquerda 13"/>
          <p:cNvSpPr/>
          <p:nvPr/>
        </p:nvSpPr>
        <p:spPr>
          <a:xfrm>
            <a:off x="4319970" y="4195210"/>
            <a:ext cx="242526" cy="2498752"/>
          </a:xfrm>
          <a:prstGeom prst="leftBrace">
            <a:avLst>
              <a:gd name="adj1" fmla="val 166667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644004" y="5260558"/>
            <a:ext cx="1728194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chemeClr val="tx1"/>
                </a:solidFill>
                <a:latin typeface="Arial Narrow" pitchFamily="34" charset="0"/>
              </a:rPr>
              <a:t>Força axial</a:t>
            </a:r>
            <a:endParaRPr lang="pt-BR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4644006" y="4195210"/>
            <a:ext cx="1728194" cy="369332"/>
          </a:xfrm>
          <a:prstGeom prst="rect">
            <a:avLst/>
          </a:prstGeom>
          <a:gradFill>
            <a:gsLst>
              <a:gs pos="0">
                <a:schemeClr val="bg1"/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chemeClr val="tx1"/>
                </a:solidFill>
                <a:latin typeface="Arial Narrow" pitchFamily="34" charset="0"/>
              </a:rPr>
              <a:t>Deformada</a:t>
            </a:r>
            <a:endParaRPr lang="pt-BR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4644006" y="6324630"/>
            <a:ext cx="1728194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chemeClr val="tx1"/>
                </a:solidFill>
                <a:latin typeface="Arial Narrow" pitchFamily="34" charset="0"/>
              </a:rPr>
              <a:t>Momento fletor</a:t>
            </a:r>
            <a:endParaRPr lang="pt-BR">
              <a:solidFill>
                <a:schemeClr val="tx1"/>
              </a:solidFill>
              <a:latin typeface="Arial Narrow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376720"/>
            <a:ext cx="2924175" cy="2069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616" y="1337721"/>
            <a:ext cx="2826544" cy="2116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168604"/>
            <a:ext cx="2833688" cy="2297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787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27" y="1073472"/>
            <a:ext cx="8536345" cy="3587297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0" y="-2516"/>
            <a:ext cx="9144000" cy="52322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tx2">
                    <a:lumMod val="75000"/>
                  </a:schemeClr>
                </a:solidFill>
                <a:latin typeface="BankGothic Lt BT" pitchFamily="34" charset="0"/>
              </a:rPr>
              <a:t>Exercício 2.A</a:t>
            </a:r>
            <a:endParaRPr lang="pt-BR" sz="2800" b="1" dirty="0">
              <a:solidFill>
                <a:schemeClr val="tx2">
                  <a:lumMod val="75000"/>
                </a:schemeClr>
              </a:solidFill>
              <a:latin typeface="BankGothic Lt BT" pitchFamily="34" charset="0"/>
            </a:endParaRPr>
          </a:p>
        </p:txBody>
      </p:sp>
      <p:pic>
        <p:nvPicPr>
          <p:cNvPr id="5" name="Picture 2" descr="http://mwrf.com/site-files/mwrf.com/files/uploads/2012/07/ANSYS%20logo_shadow%20lef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1"/>
          <a:stretch/>
        </p:blipFill>
        <p:spPr bwMode="auto">
          <a:xfrm>
            <a:off x="7668345" y="6327862"/>
            <a:ext cx="1475657" cy="53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827" y="1988840"/>
            <a:ext cx="6516584" cy="387184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0574" y="3212639"/>
            <a:ext cx="5609598" cy="289626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0" y="608440"/>
            <a:ext cx="91440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b="1" i="1" dirty="0" smtClean="0">
                <a:solidFill>
                  <a:srgbClr val="FF0000"/>
                </a:solidFill>
                <a:latin typeface="BankGothic Md BT" panose="020B0807020203060204" pitchFamily="34" charset="0"/>
              </a:rPr>
              <a:t>ELEMENT TABLES</a:t>
            </a:r>
            <a:endParaRPr lang="pt-BR" b="1" i="1" dirty="0">
              <a:solidFill>
                <a:srgbClr val="FF0000"/>
              </a:solidFill>
              <a:latin typeface="BankGothic Md BT" panose="020B08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21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-2516"/>
            <a:ext cx="9144000" cy="52322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mtClean="0">
                <a:solidFill>
                  <a:schemeClr val="tx2">
                    <a:lumMod val="75000"/>
                  </a:schemeClr>
                </a:solidFill>
                <a:latin typeface="BankGothic Lt BT" pitchFamily="34" charset="0"/>
              </a:rPr>
              <a:t>Exercício 2.A</a:t>
            </a:r>
            <a:endParaRPr lang="pt-BR" sz="2800" b="1">
              <a:solidFill>
                <a:schemeClr val="tx2">
                  <a:lumMod val="75000"/>
                </a:schemeClr>
              </a:solidFill>
              <a:latin typeface="BankGothic Lt BT" pitchFamily="34" charset="0"/>
            </a:endParaRPr>
          </a:p>
        </p:txBody>
      </p:sp>
      <p:pic>
        <p:nvPicPr>
          <p:cNvPr id="10242" name="Picture 2" descr="C:\Users\USERST~1\AppData\Local\Temp\FWTemp\000000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789261"/>
            <a:ext cx="7112000" cy="588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mwrf.com/site-files/mwrf.com/files/uploads/2012/07/ANSYS%20logo_shadow%20lef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1"/>
          <a:stretch/>
        </p:blipFill>
        <p:spPr bwMode="auto">
          <a:xfrm>
            <a:off x="7668345" y="6327862"/>
            <a:ext cx="1475657" cy="53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 rot="16200000">
            <a:off x="-6224" y="3244334"/>
            <a:ext cx="16538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i="1" dirty="0" smtClean="0">
                <a:solidFill>
                  <a:schemeClr val="bg1">
                    <a:lumMod val="75000"/>
                  </a:schemeClr>
                </a:solidFill>
                <a:latin typeface="Arial Narrow" panose="020B0606020202030204" pitchFamily="34" charset="0"/>
              </a:rPr>
              <a:t>HELP,188</a:t>
            </a:r>
            <a:endParaRPr lang="pt-BR" b="1" i="1" dirty="0">
              <a:solidFill>
                <a:schemeClr val="bg1">
                  <a:lumMod val="75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ST~1\AppData\Local\Temp\FWTemp\000000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932" y="2276873"/>
            <a:ext cx="4724400" cy="351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0" y="-2516"/>
            <a:ext cx="9144000" cy="52322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mtClean="0">
                <a:solidFill>
                  <a:schemeClr val="tx2">
                    <a:lumMod val="75000"/>
                  </a:schemeClr>
                </a:solidFill>
                <a:latin typeface="BankGothic Lt BT" pitchFamily="34" charset="0"/>
              </a:rPr>
              <a:t>Exercício 2.A</a:t>
            </a:r>
            <a:endParaRPr lang="pt-BR" sz="2800" b="1">
              <a:solidFill>
                <a:schemeClr val="tx2">
                  <a:lumMod val="75000"/>
                </a:schemeClr>
              </a:solidFill>
              <a:latin typeface="BankGothic Lt BT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764706"/>
            <a:ext cx="2826544" cy="2116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908391" y="2881636"/>
            <a:ext cx="1512803" cy="369332"/>
          </a:xfrm>
          <a:prstGeom prst="rect">
            <a:avLst/>
          </a:prstGeom>
          <a:gradFill>
            <a:gsLst>
              <a:gs pos="0">
                <a:schemeClr val="bg1"/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chemeClr val="tx1"/>
                </a:solidFill>
                <a:latin typeface="Arial Narrow" pitchFamily="34" charset="0"/>
              </a:rPr>
              <a:t>KEYOPT</a:t>
            </a:r>
            <a:r>
              <a:rPr lang="en-US" smtClean="0">
                <a:solidFill>
                  <a:schemeClr val="tx1"/>
                </a:solidFill>
                <a:latin typeface="Arial Narrow" pitchFamily="34" charset="0"/>
              </a:rPr>
              <a:t>(3) = 2</a:t>
            </a:r>
            <a:endParaRPr lang="pt-BR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5212731" y="5791600"/>
            <a:ext cx="1512803" cy="369332"/>
          </a:xfrm>
          <a:prstGeom prst="rect">
            <a:avLst/>
          </a:prstGeom>
          <a:gradFill>
            <a:gsLst>
              <a:gs pos="0">
                <a:schemeClr val="bg1"/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chemeClr val="tx1"/>
                </a:solidFill>
                <a:latin typeface="Arial Narrow" pitchFamily="34" charset="0"/>
              </a:rPr>
              <a:t>KEYOPT</a:t>
            </a:r>
            <a:r>
              <a:rPr lang="en-US" smtClean="0">
                <a:solidFill>
                  <a:schemeClr val="tx1"/>
                </a:solidFill>
                <a:latin typeface="Arial Narrow" pitchFamily="34" charset="0"/>
              </a:rPr>
              <a:t>(3) = 0</a:t>
            </a:r>
            <a:endParaRPr lang="pt-BR">
              <a:solidFill>
                <a:schemeClr val="tx1"/>
              </a:solidFill>
              <a:latin typeface="Arial Narrow" pitchFamily="34" charset="0"/>
            </a:endParaRPr>
          </a:p>
        </p:txBody>
      </p:sp>
      <p:pic>
        <p:nvPicPr>
          <p:cNvPr id="7" name="Picture 2" descr="http://mathworld.wolfram.com/images/eps-gif/ZeroFunction_1000.gi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9"/>
          <a:stretch/>
        </p:blipFill>
        <p:spPr bwMode="auto">
          <a:xfrm>
            <a:off x="1218645" y="3755040"/>
            <a:ext cx="981163" cy="55839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4" descr="http://www.necessaryconclusions.com/wp-content/uploads/2008/04/function-x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8" t="14912" r="13567" b="16688"/>
          <a:stretch/>
        </p:blipFill>
        <p:spPr bwMode="auto">
          <a:xfrm>
            <a:off x="1237303" y="4531320"/>
            <a:ext cx="943844" cy="95309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6" descr="http://www.mathsrev.com/wp-content/uploads/2011/07/quadratic-graph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9" t="26492" r="18502" b="28845"/>
          <a:stretch/>
        </p:blipFill>
        <p:spPr bwMode="auto">
          <a:xfrm>
            <a:off x="1176127" y="5791598"/>
            <a:ext cx="1066197" cy="69920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91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C:\Users\USERST~1\AppData\Local\Temp\FWTemp\00000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359"/>
          <a:stretch/>
        </p:blipFill>
        <p:spPr bwMode="auto">
          <a:xfrm>
            <a:off x="180000" y="5799602"/>
            <a:ext cx="7112000" cy="684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0" y="-2516"/>
            <a:ext cx="9144000" cy="52322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mtClean="0">
                <a:solidFill>
                  <a:schemeClr val="tx2">
                    <a:lumMod val="75000"/>
                  </a:schemeClr>
                </a:solidFill>
                <a:latin typeface="BankGothic Lt BT" pitchFamily="34" charset="0"/>
              </a:rPr>
              <a:t>Exercício 2.A</a:t>
            </a:r>
            <a:endParaRPr lang="pt-BR" sz="2800" b="1">
              <a:solidFill>
                <a:schemeClr val="tx2">
                  <a:lumMod val="75000"/>
                </a:schemeClr>
              </a:solidFill>
              <a:latin typeface="BankGothic Lt BT" pitchFamily="34" charset="0"/>
            </a:endParaRPr>
          </a:p>
        </p:txBody>
      </p:sp>
      <p:pic>
        <p:nvPicPr>
          <p:cNvPr id="2052" name="Picture 4" descr="C:\Users\USERST~1\AppData\Local\Temp\FWTemp\000000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1108801"/>
            <a:ext cx="6189587" cy="464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C:\Users\USERST~1\AppData\Local\Temp\FWTemp\0000000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3" b="68342"/>
          <a:stretch/>
        </p:blipFill>
        <p:spPr bwMode="auto">
          <a:xfrm>
            <a:off x="6588224" y="2105481"/>
            <a:ext cx="2326640" cy="265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USERST~1\AppData\Local\Temp\FWTemp\00000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6" b="79888"/>
          <a:stretch/>
        </p:blipFill>
        <p:spPr bwMode="auto">
          <a:xfrm>
            <a:off x="180000" y="6516001"/>
            <a:ext cx="7112000" cy="29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eta para a direita 10"/>
          <p:cNvSpPr/>
          <p:nvPr/>
        </p:nvSpPr>
        <p:spPr>
          <a:xfrm>
            <a:off x="6156176" y="2366132"/>
            <a:ext cx="360040" cy="216024"/>
          </a:xfrm>
          <a:prstGeom prst="rightArrow">
            <a:avLst/>
          </a:prstGeom>
          <a:solidFill>
            <a:srgbClr val="0070C0"/>
          </a:solidFill>
          <a:effectLst>
            <a:glow rad="101600">
              <a:schemeClr val="accent5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para a direita 11"/>
          <p:cNvSpPr/>
          <p:nvPr/>
        </p:nvSpPr>
        <p:spPr>
          <a:xfrm>
            <a:off x="6156000" y="4094324"/>
            <a:ext cx="360040" cy="216024"/>
          </a:xfrm>
          <a:prstGeom prst="rightArrow">
            <a:avLst/>
          </a:prstGeom>
          <a:solidFill>
            <a:srgbClr val="0070C0"/>
          </a:solidFill>
          <a:effectLst>
            <a:glow rad="101600">
              <a:schemeClr val="accent5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2" descr="http://mwrf.com/site-files/mwrf.com/files/uploads/2012/07/ANSYS%20logo_shadow%20left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1"/>
          <a:stretch/>
        </p:blipFill>
        <p:spPr bwMode="auto">
          <a:xfrm>
            <a:off x="7668345" y="6327862"/>
            <a:ext cx="1475657" cy="53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 descr="C:\Users\USERST~1\AppData\Local\Temp\FWTemp\0000000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264" y="2827065"/>
            <a:ext cx="1897059" cy="2546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 13"/>
          <p:cNvSpPr/>
          <p:nvPr/>
        </p:nvSpPr>
        <p:spPr>
          <a:xfrm>
            <a:off x="0" y="608440"/>
            <a:ext cx="91440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b="1" i="1" dirty="0" smtClean="0">
                <a:solidFill>
                  <a:srgbClr val="FF0000"/>
                </a:solidFill>
                <a:latin typeface="BankGothic Md BT" panose="020B0807020203060204" pitchFamily="34" charset="0"/>
              </a:rPr>
              <a:t>ELEMENT TABLES</a:t>
            </a:r>
            <a:endParaRPr lang="pt-BR" b="1" i="1" dirty="0">
              <a:solidFill>
                <a:srgbClr val="FF0000"/>
              </a:solidFill>
              <a:latin typeface="BankGothic Md BT" panose="020B08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11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-2516"/>
            <a:ext cx="9144000" cy="52322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mtClean="0">
                <a:solidFill>
                  <a:schemeClr val="tx2">
                    <a:lumMod val="75000"/>
                  </a:schemeClr>
                </a:solidFill>
                <a:latin typeface="BankGothic Lt BT" pitchFamily="34" charset="0"/>
              </a:rPr>
              <a:t>Exercício 2.A</a:t>
            </a:r>
            <a:endParaRPr lang="pt-BR" sz="2800" b="1">
              <a:solidFill>
                <a:schemeClr val="tx2">
                  <a:lumMod val="75000"/>
                </a:schemeClr>
              </a:solidFill>
              <a:latin typeface="BankGothic Lt BT" pitchFamily="34" charset="0"/>
            </a:endParaRPr>
          </a:p>
        </p:txBody>
      </p:sp>
      <p:pic>
        <p:nvPicPr>
          <p:cNvPr id="4098" name="Picture 2" descr="C:\Users\USERST~1\AppData\Local\Temp\FWTemp\000000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1108801"/>
            <a:ext cx="6189587" cy="464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15" b="36075"/>
          <a:stretch/>
        </p:blipFill>
        <p:spPr bwMode="auto">
          <a:xfrm>
            <a:off x="6565896" y="3167824"/>
            <a:ext cx="2182571" cy="526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://mwrf.com/site-files/mwrf.com/files/uploads/2012/07/ANSYS%20logo_shadow%20lef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1"/>
          <a:stretch/>
        </p:blipFill>
        <p:spPr bwMode="auto">
          <a:xfrm>
            <a:off x="7668345" y="6327862"/>
            <a:ext cx="1475657" cy="53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0" y="608440"/>
            <a:ext cx="914400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b="1" dirty="0" smtClean="0">
                <a:solidFill>
                  <a:schemeClr val="bg1">
                    <a:lumMod val="50000"/>
                  </a:schemeClr>
                </a:solidFill>
                <a:latin typeface="BankGothic Md BT" panose="020B0807020203060204" pitchFamily="34" charset="0"/>
              </a:rPr>
              <a:t>NÃO É</a:t>
            </a:r>
            <a:r>
              <a:rPr lang="pt-BR" b="1" i="1" dirty="0" smtClean="0">
                <a:solidFill>
                  <a:schemeClr val="bg1">
                    <a:lumMod val="50000"/>
                  </a:schemeClr>
                </a:solidFill>
                <a:latin typeface="BankGothic Md BT" panose="020B0807020203060204" pitchFamily="34" charset="0"/>
              </a:rPr>
              <a:t> ELEMENT TABLE!</a:t>
            </a:r>
            <a:endParaRPr lang="pt-BR" b="1" i="1" dirty="0">
              <a:solidFill>
                <a:schemeClr val="bg1">
                  <a:lumMod val="50000"/>
                </a:schemeClr>
              </a:solidFill>
              <a:latin typeface="BankGothic Md BT" panose="020B08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54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aixaDeTexto 21"/>
          <p:cNvSpPr txBox="1"/>
          <p:nvPr/>
        </p:nvSpPr>
        <p:spPr>
          <a:xfrm flipH="1">
            <a:off x="6047157" y="5079350"/>
            <a:ext cx="1215879" cy="1015663"/>
          </a:xfrm>
          <a:prstGeom prst="rect">
            <a:avLst/>
          </a:prstGeom>
          <a:solidFill>
            <a:srgbClr val="FFC9C9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6000" b="1" smtClean="0">
                <a:latin typeface="Arial Narrow" panose="020B0606020202030204" pitchFamily="34" charset="0"/>
              </a:rPr>
              <a:t>?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0" y="-2516"/>
            <a:ext cx="9144000" cy="52322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mtClean="0">
                <a:solidFill>
                  <a:schemeClr val="tx2">
                    <a:lumMod val="75000"/>
                  </a:schemeClr>
                </a:solidFill>
                <a:latin typeface="BankGothic Lt BT" pitchFamily="34" charset="0"/>
              </a:rPr>
              <a:t>Exercício 2.A</a:t>
            </a:r>
            <a:endParaRPr lang="pt-BR" sz="2800" b="1">
              <a:solidFill>
                <a:schemeClr val="tx2">
                  <a:lumMod val="75000"/>
                </a:schemeClr>
              </a:solidFill>
              <a:latin typeface="BankGothic Lt BT" pitchFamily="34" charset="0"/>
            </a:endParaRPr>
          </a:p>
        </p:txBody>
      </p:sp>
      <p:pic>
        <p:nvPicPr>
          <p:cNvPr id="11266" name="Picture 2" descr="http://qph.is.quoracdn.net/main-qimg-c6294fda0eab6bb83cb32b32f3b1b4f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3" t="3491" r="14337" b="4826"/>
          <a:stretch/>
        </p:blipFill>
        <p:spPr bwMode="auto">
          <a:xfrm>
            <a:off x="323531" y="1052738"/>
            <a:ext cx="2984741" cy="2829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www.rutlandplastics.co.uk/images/TensileTest%20Machine.jpg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261" y="1052963"/>
            <a:ext cx="3187875" cy="2829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3707904" y="1052736"/>
                <a:ext cx="1794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/>
                            </a:rPr>
                            <m:t>esc</m:t>
                          </m:r>
                        </m:sub>
                      </m:sSub>
                      <m:r>
                        <a:rPr lang="pt-BR" b="0" i="0" smtClean="0">
                          <a:latin typeface="Cambria Math"/>
                        </a:rPr>
                        <m:t>=345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/>
                        </a:rPr>
                        <m:t>MPa</m:t>
                      </m:r>
                    </m:oMath>
                  </m:oMathPara>
                </a14:m>
                <a:endParaRPr lang="pt-BR"/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1052736"/>
                <a:ext cx="1794274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70" name="Picture 6" descr="http://upload.wikimedia.org/wikipedia/commons/thumb/0/0f/Axial_stress_noavg.svg/240px-Axial_stress_noavg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199" y="1529258"/>
            <a:ext cx="228600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C:\Users\USERST~1\AppData\Local\Temp\FWTemp\0000000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394" y="1835534"/>
            <a:ext cx="1147217" cy="40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3769162" y="1979548"/>
                <a:ext cx="4584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pt-BR" b="0" i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161" y="1979548"/>
                <a:ext cx="458459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4977641" y="1979548"/>
                <a:ext cx="4584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pt-BR" b="0" i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7637" y="1979548"/>
                <a:ext cx="458459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4031073" y="2924944"/>
                <a:ext cx="11479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pt-BR" b="0" i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pt-BR" b="0" i="0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/>
                            </a:rPr>
                            <m:t>esc</m:t>
                          </m:r>
                        </m:sub>
                      </m:sSub>
                    </m:oMath>
                  </m:oMathPara>
                </a14:m>
                <a:endParaRPr lang="pt-BR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069" y="2924944"/>
                <a:ext cx="1147943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ângulo 10"/>
          <p:cNvSpPr/>
          <p:nvPr/>
        </p:nvSpPr>
        <p:spPr>
          <a:xfrm>
            <a:off x="3848298" y="2636913"/>
            <a:ext cx="5227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smtClean="0">
                <a:latin typeface="Arial Narrow" panose="020B0606020202030204" pitchFamily="34" charset="0"/>
              </a:rPr>
              <a:t>Se</a:t>
            </a:r>
            <a:endParaRPr lang="pt-BR" b="1">
              <a:latin typeface="Arial Narrow" panose="020B0606020202030204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3848295" y="3320792"/>
            <a:ext cx="16538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>
                <a:latin typeface="Arial Narrow" panose="020B0606020202030204" pitchFamily="34" charset="0"/>
              </a:rPr>
              <a:t>há escoamento.</a:t>
            </a:r>
            <a:endParaRPr lang="pt-BR" b="1" dirty="0">
              <a:latin typeface="Arial Narrow" panose="020B0606020202030204" pitchFamily="34" charset="0"/>
            </a:endParaRPr>
          </a:p>
        </p:txBody>
      </p:sp>
      <p:pic>
        <p:nvPicPr>
          <p:cNvPr id="11274" name="Picture 10" descr="C:\Users\USERST~1\AppData\Local\Temp\FWTemp\00000001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71" y="4869162"/>
            <a:ext cx="1459051" cy="143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2051720" y="5587179"/>
                <a:ext cx="4698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pt-BR"/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720" y="5587179"/>
                <a:ext cx="469872" cy="36933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/>
              <p:cNvSpPr txBox="1"/>
              <p:nvPr/>
            </p:nvSpPr>
            <p:spPr>
              <a:xfrm>
                <a:off x="1430202" y="4621918"/>
                <a:ext cx="477502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pt-BR"/>
              </a:p>
            </p:txBody>
          </p:sp>
        </mc:Choice>
        <mc:Fallback xmlns="">
          <p:sp>
            <p:nvSpPr>
              <p:cNvPr id="15" name="CaixaDe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202" y="4621915"/>
                <a:ext cx="477502" cy="391261"/>
              </a:xfrm>
              <a:prstGeom prst="rect">
                <a:avLst/>
              </a:prstGeom>
              <a:blipFill rotWithShape="1">
                <a:blip r:embed="rId12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/>
              <p:cNvSpPr txBox="1"/>
              <p:nvPr/>
            </p:nvSpPr>
            <p:spPr>
              <a:xfrm>
                <a:off x="1619674" y="5053966"/>
                <a:ext cx="563808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𝜏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pt-BR"/>
              </a:p>
            </p:txBody>
          </p:sp>
        </mc:Choice>
        <mc:Fallback xmlns="">
          <p:sp>
            <p:nvSpPr>
              <p:cNvPr id="16" name="CaixaDe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5053963"/>
                <a:ext cx="563809" cy="391261"/>
              </a:xfrm>
              <a:prstGeom prst="rect">
                <a:avLst/>
              </a:prstGeom>
              <a:blipFill rotWithShape="1">
                <a:blip r:embed="rId13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have esquerda 2"/>
          <p:cNvSpPr/>
          <p:nvPr/>
        </p:nvSpPr>
        <p:spPr>
          <a:xfrm>
            <a:off x="2699792" y="4723083"/>
            <a:ext cx="288032" cy="1728192"/>
          </a:xfrm>
          <a:prstGeom prst="leftBrace">
            <a:avLst>
              <a:gd name="adj1" fmla="val 68232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/>
              <p:cNvSpPr txBox="1"/>
              <p:nvPr/>
            </p:nvSpPr>
            <p:spPr>
              <a:xfrm>
                <a:off x="3073332" y="4725144"/>
                <a:ext cx="257121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pt-BR" sz="2000" b="0" i="0" smtClean="0">
                          <a:latin typeface="Cambria Math"/>
                        </a:rPr>
                        <m:t>=275 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/>
                        </a:rPr>
                        <m:t>MPa</m:t>
                      </m:r>
                      <m:r>
                        <a:rPr lang="pt-BR" sz="2000" b="0" i="0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pt-BR" sz="2000"/>
              </a:p>
            </p:txBody>
          </p:sp>
        </mc:Choice>
        <mc:Fallback xmlns="">
          <p:sp>
            <p:nvSpPr>
              <p:cNvPr id="18" name="CaixaDe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332" y="4725144"/>
                <a:ext cx="2571210" cy="400110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/>
              <p:cNvSpPr txBox="1"/>
              <p:nvPr/>
            </p:nvSpPr>
            <p:spPr>
              <a:xfrm>
                <a:off x="3097635" y="5373218"/>
                <a:ext cx="254690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pt-BR" sz="2000" b="0" i="0" smtClean="0">
                          <a:latin typeface="Cambria Math"/>
                        </a:rPr>
                        <m:t>=−120 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/>
                        </a:rPr>
                        <m:t>MPa</m:t>
                      </m:r>
                    </m:oMath>
                  </m:oMathPara>
                </a14:m>
                <a:endParaRPr lang="pt-BR" sz="2000"/>
              </a:p>
            </p:txBody>
          </p:sp>
        </mc:Choice>
        <mc:Fallback xmlns="">
          <p:sp>
            <p:nvSpPr>
              <p:cNvPr id="19" name="CaixaDe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7634" y="5373216"/>
                <a:ext cx="2546908" cy="424283"/>
              </a:xfrm>
              <a:prstGeom prst="rect">
                <a:avLst/>
              </a:prstGeom>
              <a:blipFill rotWithShape="1">
                <a:blip r:embed="rId15"/>
                <a:stretch>
                  <a:fillRect b="-42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/>
              <p:cNvSpPr txBox="1"/>
              <p:nvPr/>
            </p:nvSpPr>
            <p:spPr>
              <a:xfrm>
                <a:off x="3043197" y="6021291"/>
                <a:ext cx="2601347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/>
                            </a:rPr>
                            <m:t>𝜏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/>
                            </a:rPr>
                            <m:t>𝑥𝑦</m:t>
                          </m:r>
                        </m:sub>
                      </m:sSub>
                      <m:r>
                        <a:rPr lang="pt-BR" sz="2000" b="0" i="0" smtClean="0">
                          <a:latin typeface="Cambria Math"/>
                        </a:rPr>
                        <m:t>=85 </m:t>
                      </m:r>
                      <m:r>
                        <m:rPr>
                          <m:sty m:val="p"/>
                        </m:rPr>
                        <a:rPr lang="pt-BR" sz="2000" b="0" i="0" smtClean="0">
                          <a:latin typeface="Cambria Math"/>
                        </a:rPr>
                        <m:t>MPa</m:t>
                      </m:r>
                    </m:oMath>
                  </m:oMathPara>
                </a14:m>
                <a:endParaRPr lang="pt-BR" sz="2000"/>
              </a:p>
            </p:txBody>
          </p:sp>
        </mc:Choice>
        <mc:Fallback xmlns="">
          <p:sp>
            <p:nvSpPr>
              <p:cNvPr id="20" name="CaixaDe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195" y="6021288"/>
                <a:ext cx="2601347" cy="424283"/>
              </a:xfrm>
              <a:prstGeom prst="rect">
                <a:avLst/>
              </a:prstGeom>
              <a:blipFill rotWithShape="1">
                <a:blip r:embed="rId16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tângulo 20"/>
          <p:cNvSpPr/>
          <p:nvPr/>
        </p:nvSpPr>
        <p:spPr>
          <a:xfrm>
            <a:off x="5796139" y="5402514"/>
            <a:ext cx="1717915" cy="369332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20000"/>
              </a:scheme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pt-BR" b="1" smtClean="0">
                <a:solidFill>
                  <a:srgbClr val="FF0000"/>
                </a:solidFill>
                <a:latin typeface="Arial Narrow" panose="020B0606020202030204" pitchFamily="34" charset="0"/>
              </a:rPr>
              <a:t>ESCOAMENTO?</a:t>
            </a:r>
            <a:endParaRPr lang="pt-BR" b="1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23" name="Picture 2" descr="http://mwrf.com/site-files/mwrf.com/files/uploads/2012/07/ANSYS%20logo_shadow%20left.jpg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1"/>
          <a:stretch/>
        </p:blipFill>
        <p:spPr bwMode="auto">
          <a:xfrm>
            <a:off x="7668345" y="6327862"/>
            <a:ext cx="1475657" cy="53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79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5" grpId="0"/>
      <p:bldP spid="8" grpId="0"/>
      <p:bldP spid="9" grpId="0"/>
      <p:bldP spid="10" grpId="0"/>
      <p:bldP spid="11" grpId="0"/>
      <p:bldP spid="12" grpId="0"/>
      <p:bldP spid="14" grpId="0"/>
      <p:bldP spid="15" grpId="0"/>
      <p:bldP spid="16" grpId="0"/>
      <p:bldP spid="3" grpId="0" animBg="1"/>
      <p:bldP spid="18" grpId="0"/>
      <p:bldP spid="19" grpId="0"/>
      <p:bldP spid="20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-2516"/>
            <a:ext cx="9144000" cy="52322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mtClean="0">
                <a:solidFill>
                  <a:schemeClr val="tx2">
                    <a:lumMod val="75000"/>
                  </a:schemeClr>
                </a:solidFill>
                <a:latin typeface="BankGothic Lt BT" pitchFamily="34" charset="0"/>
              </a:rPr>
              <a:t>Exercício 2.A</a:t>
            </a:r>
            <a:endParaRPr lang="pt-BR" sz="2800" b="1">
              <a:solidFill>
                <a:schemeClr val="tx2">
                  <a:lumMod val="75000"/>
                </a:schemeClr>
              </a:solidFill>
              <a:latin typeface="BankGothic Lt BT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179512" y="2977047"/>
                <a:ext cx="5140638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/>
                            </a:rPr>
                            <m:t>1+</m:t>
                          </m:r>
                          <m:r>
                            <a:rPr lang="pt-BR" b="0" i="1" smtClean="0">
                              <a:latin typeface="Cambria Math"/>
                            </a:rPr>
                            <m:t>𝜈</m:t>
                          </m:r>
                        </m:num>
                        <m:den>
                          <m:r>
                            <a:rPr lang="pt-BR" b="0" i="1" smtClean="0">
                              <a:latin typeface="Cambria Math"/>
                            </a:rPr>
                            <m:t>6∙</m:t>
                          </m:r>
                          <m:r>
                            <a:rPr lang="pt-BR" b="0" i="1" smtClean="0">
                              <a:latin typeface="Cambria Math"/>
                            </a:rPr>
                            <m:t>𝐸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pt-BR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pt-B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t-BR"/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2977047"/>
                <a:ext cx="5140638" cy="6127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6588224" y="2977047"/>
                <a:ext cx="2215286" cy="612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/>
                            </a:rPr>
                            <m:t>1+</m:t>
                          </m:r>
                          <m:r>
                            <a:rPr lang="pt-BR" b="0" i="1" smtClean="0">
                              <a:latin typeface="Cambria Math"/>
                            </a:rPr>
                            <m:t>𝜈</m:t>
                          </m:r>
                        </m:num>
                        <m:den>
                          <m:r>
                            <a:rPr lang="pt-BR" b="0" i="1" smtClean="0">
                              <a:latin typeface="Cambria Math"/>
                            </a:rPr>
                            <m:t>6∙</m:t>
                          </m:r>
                          <m:r>
                            <a:rPr lang="pt-BR" b="0" i="1" smtClean="0">
                              <a:latin typeface="Cambria Math"/>
                            </a:rPr>
                            <m:t>𝐸</m:t>
                          </m:r>
                        </m:den>
                      </m:f>
                      <m:r>
                        <a:rPr lang="pt-BR" b="0" i="1" smtClean="0">
                          <a:latin typeface="Cambria Math"/>
                        </a:rPr>
                        <m:t>∙(2∙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pt-BR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224" y="2977047"/>
                <a:ext cx="2215286" cy="6127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3175135" y="4212446"/>
                <a:ext cx="4775346" cy="3962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/>
                        </a:rPr>
                        <m:t>2∙</m:t>
                      </m:r>
                      <m:sSubSup>
                        <m:sSubSupPr>
                          <m:ctrlPr>
                            <a:rPr lang="pt-BR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𝑒𝑞</m:t>
                          </m:r>
                        </m:sub>
                        <m:sup>
                          <m:r>
                            <a:rPr lang="pt-BR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pt-BR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pt-BR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pt-BR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pt-BR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pt-BR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133" y="4212446"/>
                <a:ext cx="4925259" cy="396262"/>
              </a:xfrm>
              <a:prstGeom prst="rect">
                <a:avLst/>
              </a:prstGeom>
              <a:blipFill rotWithShape="1">
                <a:blip r:embed="rId4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3241979" y="4788514"/>
                <a:ext cx="4808560" cy="910699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  <m:r>
                        <a:rPr lang="pt-BR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pt-BR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BR" i="1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pt-BR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BR" i="1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pt-BR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b="0" i="1" smtClean="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979" y="4788514"/>
                <a:ext cx="4808560" cy="9106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/>
          <p:cNvSpPr txBox="1"/>
          <p:nvPr/>
        </p:nvSpPr>
        <p:spPr>
          <a:xfrm>
            <a:off x="179513" y="2634941"/>
            <a:ext cx="5140639" cy="369332"/>
          </a:xfrm>
          <a:prstGeom prst="rect">
            <a:avLst/>
          </a:prstGeom>
          <a:gradFill>
            <a:gsLst>
              <a:gs pos="0">
                <a:schemeClr val="bg1"/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chemeClr val="tx1"/>
                </a:solidFill>
                <a:latin typeface="Arial Narrow" pitchFamily="34" charset="0"/>
              </a:rPr>
              <a:t>Estado triaxial de tensão</a:t>
            </a:r>
            <a:endParaRPr lang="pt-BR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6588227" y="2634941"/>
            <a:ext cx="2215285" cy="369332"/>
          </a:xfrm>
          <a:prstGeom prst="rect">
            <a:avLst/>
          </a:prstGeom>
          <a:gradFill>
            <a:gsLst>
              <a:gs pos="0">
                <a:schemeClr val="bg1"/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chemeClr val="tx1"/>
                </a:solidFill>
                <a:latin typeface="Arial Narrow" pitchFamily="34" charset="0"/>
              </a:rPr>
              <a:t>Tração simples</a:t>
            </a:r>
            <a:endParaRPr lang="pt-BR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179514" y="2132856"/>
            <a:ext cx="8623997" cy="369332"/>
          </a:xfrm>
          <a:prstGeom prst="rect">
            <a:avLst/>
          </a:prstGeom>
          <a:gradFill>
            <a:gsLst>
              <a:gs pos="0">
                <a:schemeClr val="bg1"/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chemeClr val="tx1"/>
                </a:solidFill>
                <a:latin typeface="Arial Narrow" pitchFamily="34" charset="0"/>
              </a:rPr>
              <a:t>CRITÉRIO DA MÁXIMA ENERGIA DE DISTORÇÃO (von Mises)</a:t>
            </a:r>
            <a:endParaRPr lang="pt-BR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5580113" y="3021803"/>
            <a:ext cx="80737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spc="60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=</a:t>
            </a:r>
            <a:endParaRPr lang="pt-BR" sz="2800" spc="60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cxnSp>
        <p:nvCxnSpPr>
          <p:cNvPr id="13" name="Conector angulado 12"/>
          <p:cNvCxnSpPr>
            <a:stCxn id="12" idx="2"/>
            <a:endCxn id="7" idx="0"/>
          </p:cNvCxnSpPr>
          <p:nvPr/>
        </p:nvCxnSpPr>
        <p:spPr>
          <a:xfrm rot="5400000">
            <a:off x="5439593" y="3668239"/>
            <a:ext cx="667423" cy="420991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4193981" y="5805265"/>
            <a:ext cx="38200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>
                <a:latin typeface="Arial Narrow" panose="020B0606020202030204" pitchFamily="34" charset="0"/>
              </a:rPr>
              <a:t>Tensão resultante de tração simples que gera energia de distorção idêntica à do estado de tensão que se deseja avaliar</a:t>
            </a:r>
            <a:endParaRPr lang="pt-BR" dirty="0">
              <a:latin typeface="Arial Narrow" panose="020B0606020202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/>
              <p:cNvSpPr/>
              <p:nvPr/>
            </p:nvSpPr>
            <p:spPr>
              <a:xfrm>
                <a:off x="3319150" y="6032539"/>
                <a:ext cx="662431" cy="49019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6" name="Retâ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150" y="6032539"/>
                <a:ext cx="662431" cy="4901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0" descr="C:\Users\USERST~1\AppData\Local\Temp\FWTemp\000000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1429" y="672267"/>
            <a:ext cx="1264511" cy="124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C:\Users\USERST~1\AppData\Local\Temp\FWTemp\00000001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072807"/>
            <a:ext cx="1261872" cy="44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/>
              <p:cNvSpPr txBox="1"/>
              <p:nvPr/>
            </p:nvSpPr>
            <p:spPr>
              <a:xfrm>
                <a:off x="3851920" y="1252579"/>
                <a:ext cx="4698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pt-BR"/>
              </a:p>
            </p:txBody>
          </p:sp>
        </mc:Choice>
        <mc:Fallback xmlns="">
          <p:sp>
            <p:nvSpPr>
              <p:cNvPr id="19" name="CaixaDe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1252578"/>
                <a:ext cx="469872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/>
              <p:cNvSpPr txBox="1"/>
              <p:nvPr/>
            </p:nvSpPr>
            <p:spPr>
              <a:xfrm>
                <a:off x="3413345" y="532501"/>
                <a:ext cx="477502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pt-BR"/>
              </a:p>
            </p:txBody>
          </p:sp>
        </mc:Choice>
        <mc:Fallback xmlns="">
          <p:sp>
            <p:nvSpPr>
              <p:cNvPr id="20" name="CaixaDe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3344" y="532498"/>
                <a:ext cx="477502" cy="391261"/>
              </a:xfrm>
              <a:prstGeom prst="rect">
                <a:avLst/>
              </a:prstGeom>
              <a:blipFill rotWithShape="1">
                <a:blip r:embed="rId10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/>
              <p:cNvSpPr txBox="1"/>
              <p:nvPr/>
            </p:nvSpPr>
            <p:spPr>
              <a:xfrm>
                <a:off x="2771802" y="728130"/>
                <a:ext cx="563808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𝜏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pt-BR"/>
              </a:p>
            </p:txBody>
          </p:sp>
        </mc:Choice>
        <mc:Fallback xmlns="">
          <p:sp>
            <p:nvSpPr>
              <p:cNvPr id="21" name="CaixaDeTexto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728128"/>
                <a:ext cx="563809" cy="391261"/>
              </a:xfrm>
              <a:prstGeom prst="rect">
                <a:avLst/>
              </a:prstGeom>
              <a:blipFill rotWithShape="1">
                <a:blip r:embed="rId11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/>
              <p:cNvSpPr txBox="1"/>
              <p:nvPr/>
            </p:nvSpPr>
            <p:spPr>
              <a:xfrm>
                <a:off x="4872675" y="1293879"/>
                <a:ext cx="563424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𝑒𝑞</m:t>
                          </m:r>
                        </m:sub>
                      </m:sSub>
                    </m:oMath>
                  </m:oMathPara>
                </a14:m>
                <a:endParaRPr lang="pt-BR"/>
              </a:p>
            </p:txBody>
          </p:sp>
        </mc:Choice>
        <mc:Fallback xmlns="">
          <p:sp>
            <p:nvSpPr>
              <p:cNvPr id="22" name="CaixaDeTexto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673" y="1293878"/>
                <a:ext cx="563423" cy="390748"/>
              </a:xfrm>
              <a:prstGeom prst="rect">
                <a:avLst/>
              </a:prstGeom>
              <a:blipFill rotWithShape="1">
                <a:blip r:embed="rId12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/>
              <p:cNvSpPr txBox="1"/>
              <p:nvPr/>
            </p:nvSpPr>
            <p:spPr>
              <a:xfrm>
                <a:off x="6168819" y="1293162"/>
                <a:ext cx="563424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𝑒𝑞</m:t>
                          </m:r>
                        </m:sub>
                      </m:sSub>
                    </m:oMath>
                  </m:oMathPara>
                </a14:m>
                <a:endParaRPr lang="pt-BR"/>
              </a:p>
            </p:txBody>
          </p:sp>
        </mc:Choice>
        <mc:Fallback xmlns="">
          <p:sp>
            <p:nvSpPr>
              <p:cNvPr id="23" name="CaixaDeTexto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817" y="1293161"/>
                <a:ext cx="563423" cy="390748"/>
              </a:xfrm>
              <a:prstGeom prst="rect">
                <a:avLst/>
              </a:prstGeom>
              <a:blipFill rotWithShape="1">
                <a:blip r:embed="rId13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aixaDeTexto 23"/>
          <p:cNvSpPr txBox="1"/>
          <p:nvPr/>
        </p:nvSpPr>
        <p:spPr>
          <a:xfrm>
            <a:off x="4168314" y="786719"/>
            <a:ext cx="807372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b="1" spc="60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≡</a:t>
            </a:r>
            <a:endParaRPr lang="pt-BR" sz="6000" b="1" spc="6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6" name="CaixaDeTexto 25"/>
          <p:cNvSpPr txBox="1"/>
          <p:nvPr/>
        </p:nvSpPr>
        <p:spPr>
          <a:xfrm flipH="1">
            <a:off x="7204375" y="744749"/>
            <a:ext cx="1215879" cy="1015663"/>
          </a:xfrm>
          <a:prstGeom prst="rect">
            <a:avLst/>
          </a:prstGeom>
          <a:solidFill>
            <a:srgbClr val="FFC9C9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6000" b="1" smtClean="0">
                <a:latin typeface="Arial Narrow" panose="020B0606020202030204" pitchFamily="34" charset="0"/>
              </a:rPr>
              <a:t>?</a:t>
            </a:r>
          </a:p>
        </p:txBody>
      </p:sp>
      <p:sp>
        <p:nvSpPr>
          <p:cNvPr id="27" name="Retângulo 26"/>
          <p:cNvSpPr/>
          <p:nvPr/>
        </p:nvSpPr>
        <p:spPr>
          <a:xfrm>
            <a:off x="6887237" y="655194"/>
            <a:ext cx="1850153" cy="1200329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20000"/>
              </a:scheme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pt-BR" b="1" smtClean="0">
                <a:solidFill>
                  <a:srgbClr val="FF0000"/>
                </a:solidFill>
                <a:latin typeface="Arial Narrow" panose="020B0606020202030204" pitchFamily="34" charset="0"/>
              </a:rPr>
              <a:t>COMO SE DÁ A EQUIVALÊNCIA ENTRE ESTADOS DE TENSÃO?</a:t>
            </a:r>
            <a:endParaRPr lang="pt-BR" b="1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208197" y="5447992"/>
            <a:ext cx="28455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smtClean="0">
                <a:latin typeface="Arial Narrow" panose="020B0606020202030204" pitchFamily="34" charset="0"/>
              </a:rPr>
              <a:t>APLICABILIDADE: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smtClean="0">
                <a:latin typeface="Arial Narrow" panose="020B0606020202030204" pitchFamily="34" charset="0"/>
              </a:rPr>
              <a:t>MATERIAIS DÚCTEIS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smtClean="0">
                <a:latin typeface="Arial Narrow" panose="020B0606020202030204" pitchFamily="34" charset="0"/>
              </a:rPr>
              <a:t>APROXIMADAMENTE MESMA RESISTÊNCIA À TRAÇÃO E À COMPRESSÃO</a:t>
            </a:r>
          </a:p>
        </p:txBody>
      </p:sp>
      <p:sp>
        <p:nvSpPr>
          <p:cNvPr id="29" name="Retângulo 28"/>
          <p:cNvSpPr/>
          <p:nvPr/>
        </p:nvSpPr>
        <p:spPr>
          <a:xfrm>
            <a:off x="208197" y="3933058"/>
            <a:ext cx="28455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 smtClean="0">
                <a:latin typeface="Arial Narrow" panose="020B0606020202030204" pitchFamily="34" charset="0"/>
              </a:rPr>
              <a:t>HIPÓTESE: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 smtClean="0">
                <a:latin typeface="Arial Narrow" panose="020B0606020202030204" pitchFamily="34" charset="0"/>
              </a:rPr>
              <a:t>MATERIAL RESISTE ATÉ QUE A ENERGIA DE DISTORÇÃO ALCANÇE VALOR LIMITE (CONSTANTE PARA O MATERIAL)</a:t>
            </a:r>
          </a:p>
        </p:txBody>
      </p:sp>
      <p:pic>
        <p:nvPicPr>
          <p:cNvPr id="30" name="Picture 2" descr="http://mwrf.com/site-files/mwrf.com/files/uploads/2012/07/ANSYS%20logo_shadow%20left.jpg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1"/>
          <a:stretch/>
        </p:blipFill>
        <p:spPr bwMode="auto">
          <a:xfrm>
            <a:off x="7668345" y="6327862"/>
            <a:ext cx="1475657" cy="53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96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9" grpId="0" animBg="1"/>
      <p:bldP spid="10" grpId="0" animBg="1"/>
      <p:bldP spid="11" grpId="0" animBg="1"/>
      <p:bldP spid="12" grpId="0"/>
      <p:bldP spid="14" grpId="0"/>
      <p:bldP spid="16" grpId="0" animBg="1"/>
      <p:bldP spid="19" grpId="0"/>
      <p:bldP spid="20" grpId="0"/>
      <p:bldP spid="21" grpId="0"/>
      <p:bldP spid="22" grpId="0"/>
      <p:bldP spid="23" grpId="0"/>
      <p:bldP spid="24" grpId="0"/>
      <p:bldP spid="26" grpId="0" animBg="1"/>
      <p:bldP spid="27" grpId="0"/>
      <p:bldP spid="28" grpId="0"/>
      <p:bldP spid="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-2516"/>
            <a:ext cx="9144000" cy="52322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mtClean="0">
                <a:solidFill>
                  <a:schemeClr val="tx2">
                    <a:lumMod val="75000"/>
                  </a:schemeClr>
                </a:solidFill>
                <a:latin typeface="BankGothic Lt BT" pitchFamily="34" charset="0"/>
              </a:rPr>
              <a:t>Exercício 2.A</a:t>
            </a:r>
            <a:endParaRPr lang="pt-BR" sz="2800" b="1">
              <a:solidFill>
                <a:schemeClr val="tx2">
                  <a:lumMod val="75000"/>
                </a:schemeClr>
              </a:solidFill>
              <a:latin typeface="BankGothic Lt BT" pitchFamily="34" charset="0"/>
            </a:endParaRPr>
          </a:p>
        </p:txBody>
      </p:sp>
      <p:pic>
        <p:nvPicPr>
          <p:cNvPr id="4098" name="Picture 2" descr="C:\Users\USERST~1\AppData\Local\Temp\FWTemp\000000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1108801"/>
            <a:ext cx="6189587" cy="464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15" b="36075"/>
          <a:stretch/>
        </p:blipFill>
        <p:spPr bwMode="auto">
          <a:xfrm>
            <a:off x="6565896" y="3167824"/>
            <a:ext cx="2182571" cy="526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://mwrf.com/site-files/mwrf.com/files/uploads/2012/07/ANSYS%20logo_shadow%20lef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1"/>
          <a:stretch/>
        </p:blipFill>
        <p:spPr bwMode="auto">
          <a:xfrm>
            <a:off x="7668345" y="6327862"/>
            <a:ext cx="1475657" cy="53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2555776" y="1556792"/>
            <a:ext cx="1440160" cy="864096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2555776" y="2492898"/>
            <a:ext cx="14401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b="1" smtClean="0">
                <a:solidFill>
                  <a:srgbClr val="FF9B9B"/>
                </a:solidFill>
                <a:latin typeface="Arial Narrow" panose="020B0606020202030204" pitchFamily="34" charset="0"/>
              </a:rPr>
              <a:t>DETALHE</a:t>
            </a:r>
            <a:endParaRPr lang="pt-BR" sz="1400" smtClean="0">
              <a:solidFill>
                <a:srgbClr val="FF9B9B"/>
              </a:solidFill>
              <a:latin typeface="Arial Narrow" panose="020B0606020202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/>
              <p:cNvSpPr txBox="1"/>
              <p:nvPr/>
            </p:nvSpPr>
            <p:spPr>
              <a:xfrm>
                <a:off x="870513" y="5824934"/>
                <a:ext cx="4808560" cy="910699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  <m:r>
                        <a:rPr lang="pt-BR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pt-BR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BR" i="1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pt-BR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BR" i="1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pt-BR" i="1"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pt-BR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b="0" i="1" smtClean="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513" y="5824934"/>
                <a:ext cx="4808560" cy="9106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868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" t="1166" r="2865" b="1665"/>
          <a:stretch/>
        </p:blipFill>
        <p:spPr bwMode="auto">
          <a:xfrm>
            <a:off x="539552" y="620688"/>
            <a:ext cx="6373450" cy="5340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http://mwrf.com/site-files/mwrf.com/files/uploads/2012/07/ANSYS%20logo_shadow%20lef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1"/>
          <a:stretch/>
        </p:blipFill>
        <p:spPr bwMode="auto">
          <a:xfrm>
            <a:off x="7668342" y="6327861"/>
            <a:ext cx="1475657" cy="53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0" y="-2515"/>
            <a:ext cx="9144000" cy="52322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mtClean="0">
                <a:solidFill>
                  <a:schemeClr val="tx2">
                    <a:lumMod val="75000"/>
                  </a:schemeClr>
                </a:solidFill>
                <a:latin typeface="BankGothic Lt BT" pitchFamily="34" charset="0"/>
              </a:rPr>
              <a:t>Exercício 2.A</a:t>
            </a:r>
            <a:endParaRPr lang="pt-BR" sz="2800" b="1">
              <a:solidFill>
                <a:schemeClr val="tx2">
                  <a:lumMod val="75000"/>
                </a:schemeClr>
              </a:solidFill>
              <a:latin typeface="BankGothic Lt BT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" t="32185" r="72092" b="4359"/>
          <a:stretch/>
        </p:blipFill>
        <p:spPr bwMode="auto">
          <a:xfrm>
            <a:off x="7526873" y="682339"/>
            <a:ext cx="1449239" cy="1388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57" t="3755" r="43018" b="4409"/>
          <a:stretch/>
        </p:blipFill>
        <p:spPr bwMode="auto">
          <a:xfrm>
            <a:off x="7712341" y="2293483"/>
            <a:ext cx="1078302" cy="200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45" t="21601" r="4536" b="4302"/>
          <a:stretch/>
        </p:blipFill>
        <p:spPr bwMode="auto">
          <a:xfrm>
            <a:off x="7466488" y="4553880"/>
            <a:ext cx="1570008" cy="1621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217017" y="6192820"/>
            <a:ext cx="2339753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chemeClr val="tx1"/>
                </a:solidFill>
                <a:latin typeface="Arial Narrow" pitchFamily="34" charset="0"/>
              </a:rPr>
              <a:t>Definição do Problema</a:t>
            </a:r>
            <a:endParaRPr lang="pt-BR" sz="2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809305" y="6194215"/>
            <a:ext cx="2122735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chemeClr val="tx1"/>
                </a:solidFill>
                <a:latin typeface="Arial Narrow" pitchFamily="34" charset="0"/>
              </a:rPr>
              <a:t>Definição do Modelo</a:t>
            </a:r>
            <a:endParaRPr lang="pt-BR" sz="2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5185569" y="6194215"/>
            <a:ext cx="2194743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chemeClr val="tx1"/>
                </a:solidFill>
                <a:latin typeface="Arial Narrow" pitchFamily="34" charset="0"/>
              </a:rPr>
              <a:t>Definição das Tarefas</a:t>
            </a:r>
            <a:endParaRPr lang="pt-BR" sz="200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11" name="Conector de seta reta 10"/>
          <p:cNvCxnSpPr>
            <a:stCxn id="8" idx="3"/>
            <a:endCxn id="9" idx="1"/>
          </p:cNvCxnSpPr>
          <p:nvPr/>
        </p:nvCxnSpPr>
        <p:spPr>
          <a:xfrm>
            <a:off x="2556770" y="6392875"/>
            <a:ext cx="252535" cy="139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>
            <a:stCxn id="9" idx="3"/>
            <a:endCxn id="10" idx="1"/>
          </p:cNvCxnSpPr>
          <p:nvPr/>
        </p:nvCxnSpPr>
        <p:spPr>
          <a:xfrm>
            <a:off x="4932040" y="6394270"/>
            <a:ext cx="253529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59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8" t="7233" r="8990" b="7378"/>
          <a:stretch/>
        </p:blipFill>
        <p:spPr bwMode="auto">
          <a:xfrm>
            <a:off x="3377566" y="4381624"/>
            <a:ext cx="2388871" cy="197736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0" y="-2516"/>
            <a:ext cx="9144000" cy="52322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mtClean="0">
                <a:solidFill>
                  <a:schemeClr val="tx2">
                    <a:lumMod val="75000"/>
                  </a:schemeClr>
                </a:solidFill>
                <a:latin typeface="BankGothic Lt BT" pitchFamily="34" charset="0"/>
              </a:rPr>
              <a:t>Exercício 2.A</a:t>
            </a:r>
            <a:endParaRPr lang="pt-BR" sz="2800" b="1">
              <a:solidFill>
                <a:schemeClr val="tx2">
                  <a:lumMod val="75000"/>
                </a:schemeClr>
              </a:solidFill>
              <a:latin typeface="BankGothic Lt BT" pitchFamily="34" charset="0"/>
            </a:endParaRPr>
          </a:p>
        </p:txBody>
      </p:sp>
      <p:pic>
        <p:nvPicPr>
          <p:cNvPr id="3" name="Picture 2" descr="C:\Users\USERST~1\AppData\Local\Temp\FWTemp\00000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3" t="9139" r="33423" b="70973"/>
          <a:stretch/>
        </p:blipFill>
        <p:spPr bwMode="auto">
          <a:xfrm>
            <a:off x="539555" y="1124745"/>
            <a:ext cx="3390181" cy="1539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811889" y="2708922"/>
            <a:ext cx="28455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DETALHE</a:t>
            </a:r>
            <a:endParaRPr lang="pt-BR" sz="1400" smtClean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 flipH="1">
            <a:off x="3964063" y="4862479"/>
            <a:ext cx="1215879" cy="1015663"/>
          </a:xfrm>
          <a:prstGeom prst="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6000" b="1" smtClean="0">
                <a:latin typeface="Arial Narrow" panose="020B0606020202030204" pitchFamily="34" charset="0"/>
              </a:rPr>
              <a:t>?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" t="5287" b="3430"/>
          <a:stretch/>
        </p:blipFill>
        <p:spPr bwMode="auto">
          <a:xfrm>
            <a:off x="179515" y="4359290"/>
            <a:ext cx="2462459" cy="202204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" t="5701" r="3157" b="6500"/>
          <a:stretch/>
        </p:blipFill>
        <p:spPr bwMode="auto">
          <a:xfrm>
            <a:off x="6466293" y="4373987"/>
            <a:ext cx="2404099" cy="198500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 descr="C:\Users\USERST~1\AppData\Local\Temp\FWTemp\0000000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956" y="809923"/>
            <a:ext cx="3096081" cy="309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54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468928"/>
            <a:ext cx="4366927" cy="3673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" r="2517" b="2155"/>
          <a:stretch/>
        </p:blipFill>
        <p:spPr bwMode="auto">
          <a:xfrm>
            <a:off x="4716016" y="2495684"/>
            <a:ext cx="4351543" cy="3813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0" y="-2515"/>
            <a:ext cx="9144000" cy="52322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mtClean="0">
                <a:solidFill>
                  <a:schemeClr val="tx2">
                    <a:lumMod val="75000"/>
                  </a:schemeClr>
                </a:solidFill>
                <a:latin typeface="BankGothic Lt BT" pitchFamily="34" charset="0"/>
              </a:rPr>
              <a:t>Exercícios 2.B e 2.C</a:t>
            </a:r>
            <a:endParaRPr lang="pt-BR" sz="2800" b="1">
              <a:solidFill>
                <a:schemeClr val="tx2">
                  <a:lumMod val="75000"/>
                </a:schemeClr>
              </a:solidFill>
              <a:latin typeface="BankGothic Lt BT" pitchFamily="34" charset="0"/>
            </a:endParaRPr>
          </a:p>
        </p:txBody>
      </p:sp>
      <p:pic>
        <p:nvPicPr>
          <p:cNvPr id="5" name="Picture 2" descr="http://mwrf.com/site-files/mwrf.com/files/uploads/2012/07/ANSYS%20logo_shadow%20lef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1"/>
          <a:stretch/>
        </p:blipFill>
        <p:spPr bwMode="auto">
          <a:xfrm>
            <a:off x="7668342" y="6327861"/>
            <a:ext cx="1475657" cy="53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" t="32185" r="72092" b="4359"/>
          <a:stretch/>
        </p:blipFill>
        <p:spPr bwMode="auto">
          <a:xfrm>
            <a:off x="2330673" y="931240"/>
            <a:ext cx="1449239" cy="1388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57" t="3755" r="43018" b="4409"/>
          <a:stretch/>
        </p:blipFill>
        <p:spPr bwMode="auto">
          <a:xfrm>
            <a:off x="4032849" y="620688"/>
            <a:ext cx="1078302" cy="200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45" t="21601" r="4536" b="4302"/>
          <a:stretch/>
        </p:blipFill>
        <p:spPr bwMode="auto">
          <a:xfrm>
            <a:off x="5321779" y="814782"/>
            <a:ext cx="1570008" cy="1621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172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" t="1166" r="2865" b="1665"/>
          <a:stretch/>
        </p:blipFill>
        <p:spPr bwMode="auto">
          <a:xfrm>
            <a:off x="539552" y="620688"/>
            <a:ext cx="6373450" cy="5340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http://mwrf.com/site-files/mwrf.com/files/uploads/2012/07/ANSYS%20logo_shadow%20lef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1"/>
          <a:stretch/>
        </p:blipFill>
        <p:spPr bwMode="auto">
          <a:xfrm>
            <a:off x="7668342" y="6327861"/>
            <a:ext cx="1475657" cy="53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0" y="-2515"/>
            <a:ext cx="9144000" cy="52322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mtClean="0">
                <a:solidFill>
                  <a:schemeClr val="tx2">
                    <a:lumMod val="75000"/>
                  </a:schemeClr>
                </a:solidFill>
                <a:latin typeface="BankGothic Lt BT" pitchFamily="34" charset="0"/>
              </a:rPr>
              <a:t>Exercício 2.A</a:t>
            </a:r>
            <a:endParaRPr lang="pt-BR" sz="2800" b="1">
              <a:solidFill>
                <a:schemeClr val="tx2">
                  <a:lumMod val="75000"/>
                </a:schemeClr>
              </a:solidFill>
              <a:latin typeface="BankGothic Lt BT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" t="32185" r="72092" b="4359"/>
          <a:stretch/>
        </p:blipFill>
        <p:spPr bwMode="auto">
          <a:xfrm>
            <a:off x="7526873" y="682339"/>
            <a:ext cx="1449239" cy="1388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57" t="3755" r="43018" b="4409"/>
          <a:stretch/>
        </p:blipFill>
        <p:spPr bwMode="auto">
          <a:xfrm>
            <a:off x="7712341" y="2293483"/>
            <a:ext cx="1078302" cy="200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45" t="21601" r="4536" b="4302"/>
          <a:stretch/>
        </p:blipFill>
        <p:spPr bwMode="auto">
          <a:xfrm>
            <a:off x="7466488" y="4553880"/>
            <a:ext cx="1570008" cy="1621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217017" y="6192820"/>
            <a:ext cx="2339753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chemeClr val="tx1"/>
                </a:solidFill>
                <a:latin typeface="Arial Narrow" pitchFamily="34" charset="0"/>
              </a:rPr>
              <a:t>Definição do Problema</a:t>
            </a:r>
            <a:endParaRPr lang="pt-BR" sz="2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809305" y="6194215"/>
            <a:ext cx="2122735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chemeClr val="tx1"/>
                </a:solidFill>
                <a:latin typeface="Arial Narrow" pitchFamily="34" charset="0"/>
              </a:rPr>
              <a:t>Definição do Modelo</a:t>
            </a:r>
            <a:endParaRPr lang="pt-BR" sz="2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5185569" y="6194215"/>
            <a:ext cx="2194743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chemeClr val="tx1"/>
                </a:solidFill>
                <a:latin typeface="Arial Narrow" pitchFamily="34" charset="0"/>
              </a:rPr>
              <a:t>Definição das Tarefas</a:t>
            </a:r>
            <a:endParaRPr lang="pt-BR" sz="200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11" name="Conector de seta reta 10"/>
          <p:cNvCxnSpPr>
            <a:stCxn id="8" idx="3"/>
            <a:endCxn id="9" idx="1"/>
          </p:cNvCxnSpPr>
          <p:nvPr/>
        </p:nvCxnSpPr>
        <p:spPr>
          <a:xfrm>
            <a:off x="2556770" y="6392875"/>
            <a:ext cx="252535" cy="139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>
            <a:stCxn id="9" idx="3"/>
            <a:endCxn id="10" idx="1"/>
          </p:cNvCxnSpPr>
          <p:nvPr/>
        </p:nvCxnSpPr>
        <p:spPr>
          <a:xfrm>
            <a:off x="4932040" y="6394270"/>
            <a:ext cx="253529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CaixaDeTexto 17"/>
          <p:cNvSpPr txBox="1"/>
          <p:nvPr/>
        </p:nvSpPr>
        <p:spPr>
          <a:xfrm>
            <a:off x="1235936" y="1756268"/>
            <a:ext cx="2339753" cy="369332"/>
          </a:xfrm>
          <a:prstGeom prst="rect">
            <a:avLst/>
          </a:prstGeom>
          <a:gradFill>
            <a:gsLst>
              <a:gs pos="0">
                <a:schemeClr val="bg1"/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chemeClr val="tx1"/>
                </a:solidFill>
                <a:latin typeface="Arial Narrow" pitchFamily="34" charset="0"/>
              </a:rPr>
              <a:t>Resultados desejados</a:t>
            </a:r>
            <a:endParaRPr lang="pt-BR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1235935" y="3142709"/>
            <a:ext cx="2339753" cy="369332"/>
          </a:xfrm>
          <a:prstGeom prst="rect">
            <a:avLst/>
          </a:prstGeom>
          <a:gradFill>
            <a:gsLst>
              <a:gs pos="0">
                <a:schemeClr val="bg1"/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chemeClr val="tx1"/>
                </a:solidFill>
                <a:latin typeface="Arial Narrow" pitchFamily="34" charset="0"/>
              </a:rPr>
              <a:t>Esforços esperados</a:t>
            </a:r>
            <a:endParaRPr lang="pt-BR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0" name="Chave esquerda 19"/>
          <p:cNvSpPr/>
          <p:nvPr/>
        </p:nvSpPr>
        <p:spPr>
          <a:xfrm>
            <a:off x="911900" y="1756267"/>
            <a:ext cx="216024" cy="1755773"/>
          </a:xfrm>
          <a:prstGeom prst="leftBrace">
            <a:avLst>
              <a:gd name="adj1" fmla="val 166667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/>
          <p:cNvSpPr txBox="1"/>
          <p:nvPr/>
        </p:nvSpPr>
        <p:spPr>
          <a:xfrm>
            <a:off x="3790720" y="1340769"/>
            <a:ext cx="1512167" cy="120032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tx1"/>
                </a:solidFill>
                <a:latin typeface="Arial Narrow" pitchFamily="34" charset="0"/>
              </a:rPr>
              <a:t>Forças</a:t>
            </a:r>
          </a:p>
          <a:p>
            <a:r>
              <a:rPr lang="en-US" smtClean="0">
                <a:solidFill>
                  <a:schemeClr val="tx1"/>
                </a:solidFill>
                <a:latin typeface="Arial Narrow" pitchFamily="34" charset="0"/>
              </a:rPr>
              <a:t>Momentos</a:t>
            </a:r>
          </a:p>
          <a:p>
            <a:r>
              <a:rPr lang="en-US" smtClean="0">
                <a:solidFill>
                  <a:schemeClr val="tx1"/>
                </a:solidFill>
                <a:latin typeface="Arial Narrow" pitchFamily="34" charset="0"/>
              </a:rPr>
              <a:t>Tensões</a:t>
            </a:r>
          </a:p>
          <a:p>
            <a:r>
              <a:rPr lang="en-US" smtClean="0">
                <a:solidFill>
                  <a:schemeClr val="tx1"/>
                </a:solidFill>
                <a:latin typeface="Arial Narrow" pitchFamily="34" charset="0"/>
              </a:rPr>
              <a:t>Deslocamentos</a:t>
            </a:r>
            <a:endParaRPr lang="pt-BR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2" name="Chave esquerda 21"/>
          <p:cNvSpPr/>
          <p:nvPr/>
        </p:nvSpPr>
        <p:spPr>
          <a:xfrm>
            <a:off x="3728773" y="1340768"/>
            <a:ext cx="108012" cy="1185519"/>
          </a:xfrm>
          <a:prstGeom prst="leftBrace">
            <a:avLst>
              <a:gd name="adj1" fmla="val 166667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/>
          <p:cNvSpPr txBox="1"/>
          <p:nvPr/>
        </p:nvSpPr>
        <p:spPr>
          <a:xfrm>
            <a:off x="3782779" y="2865710"/>
            <a:ext cx="1639291" cy="92333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tx1"/>
                </a:solidFill>
                <a:latin typeface="Arial Narrow" pitchFamily="34" charset="0"/>
              </a:rPr>
              <a:t>Forças axiais</a:t>
            </a:r>
          </a:p>
          <a:p>
            <a:r>
              <a:rPr lang="en-US" smtClean="0">
                <a:solidFill>
                  <a:schemeClr val="tx1"/>
                </a:solidFill>
                <a:latin typeface="Arial Narrow" pitchFamily="34" charset="0"/>
              </a:rPr>
              <a:t>Forças cortantes</a:t>
            </a:r>
          </a:p>
          <a:p>
            <a:r>
              <a:rPr lang="en-US" smtClean="0">
                <a:solidFill>
                  <a:schemeClr val="tx1"/>
                </a:solidFill>
                <a:latin typeface="Arial Narrow" pitchFamily="34" charset="0"/>
              </a:rPr>
              <a:t>Momento fletor</a:t>
            </a:r>
            <a:endParaRPr lang="pt-BR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4" name="Chave esquerda 23"/>
          <p:cNvSpPr/>
          <p:nvPr/>
        </p:nvSpPr>
        <p:spPr>
          <a:xfrm>
            <a:off x="3728773" y="2865710"/>
            <a:ext cx="108012" cy="923330"/>
          </a:xfrm>
          <a:prstGeom prst="leftBrace">
            <a:avLst>
              <a:gd name="adj1" fmla="val 166667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angulado 4"/>
          <p:cNvCxnSpPr>
            <a:endCxn id="20" idx="1"/>
          </p:cNvCxnSpPr>
          <p:nvPr/>
        </p:nvCxnSpPr>
        <p:spPr>
          <a:xfrm rot="5400000" flipH="1" flipV="1">
            <a:off x="-1053607" y="4227314"/>
            <a:ext cx="3558666" cy="372347"/>
          </a:xfrm>
          <a:prstGeom prst="bentConnector2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832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uiExpand="1" build="p"/>
      <p:bldP spid="22" grpId="0" animBg="1"/>
      <p:bldP spid="23" grpId="0" uiExpand="1" build="p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" t="1166" r="2865" b="1665"/>
          <a:stretch/>
        </p:blipFill>
        <p:spPr bwMode="auto">
          <a:xfrm>
            <a:off x="539552" y="620688"/>
            <a:ext cx="6373450" cy="5340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http://mwrf.com/site-files/mwrf.com/files/uploads/2012/07/ANSYS%20logo_shadow%20lef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1"/>
          <a:stretch/>
        </p:blipFill>
        <p:spPr bwMode="auto">
          <a:xfrm>
            <a:off x="7668342" y="6327861"/>
            <a:ext cx="1475657" cy="53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0" y="-2515"/>
            <a:ext cx="9144000" cy="52322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mtClean="0">
                <a:solidFill>
                  <a:schemeClr val="tx2">
                    <a:lumMod val="75000"/>
                  </a:schemeClr>
                </a:solidFill>
                <a:latin typeface="BankGothic Lt BT" pitchFamily="34" charset="0"/>
              </a:rPr>
              <a:t>Exercício 2.A</a:t>
            </a:r>
            <a:endParaRPr lang="pt-BR" sz="2800" b="1">
              <a:solidFill>
                <a:schemeClr val="tx2">
                  <a:lumMod val="75000"/>
                </a:schemeClr>
              </a:solidFill>
              <a:latin typeface="BankGothic Lt BT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" t="32185" r="72092" b="4359"/>
          <a:stretch/>
        </p:blipFill>
        <p:spPr bwMode="auto">
          <a:xfrm>
            <a:off x="7526873" y="682339"/>
            <a:ext cx="1449239" cy="1388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57" t="3755" r="43018" b="4409"/>
          <a:stretch/>
        </p:blipFill>
        <p:spPr bwMode="auto">
          <a:xfrm>
            <a:off x="7712341" y="2293483"/>
            <a:ext cx="1078302" cy="200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45" t="21601" r="4536" b="4302"/>
          <a:stretch/>
        </p:blipFill>
        <p:spPr bwMode="auto">
          <a:xfrm>
            <a:off x="7466488" y="4553880"/>
            <a:ext cx="1570008" cy="1621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217017" y="6192820"/>
            <a:ext cx="2339753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chemeClr val="tx1"/>
                </a:solidFill>
                <a:latin typeface="Arial Narrow" pitchFamily="34" charset="0"/>
              </a:rPr>
              <a:t>Definição do Problema</a:t>
            </a:r>
            <a:endParaRPr lang="pt-BR" sz="2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809305" y="6194215"/>
            <a:ext cx="2122735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chemeClr val="tx1"/>
                </a:solidFill>
                <a:latin typeface="Arial Narrow" pitchFamily="34" charset="0"/>
              </a:rPr>
              <a:t>Definição do Modelo</a:t>
            </a:r>
            <a:endParaRPr lang="pt-BR" sz="2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5185569" y="6194215"/>
            <a:ext cx="2194743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chemeClr val="tx1"/>
                </a:solidFill>
                <a:latin typeface="Arial Narrow" pitchFamily="34" charset="0"/>
              </a:rPr>
              <a:t>Definição das Tarefas</a:t>
            </a:r>
            <a:endParaRPr lang="pt-BR" sz="200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11" name="Conector de seta reta 10"/>
          <p:cNvCxnSpPr>
            <a:stCxn id="8" idx="3"/>
            <a:endCxn id="9" idx="1"/>
          </p:cNvCxnSpPr>
          <p:nvPr/>
        </p:nvCxnSpPr>
        <p:spPr>
          <a:xfrm>
            <a:off x="2556770" y="6392875"/>
            <a:ext cx="252535" cy="139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>
            <a:stCxn id="9" idx="3"/>
            <a:endCxn id="10" idx="1"/>
          </p:cNvCxnSpPr>
          <p:nvPr/>
        </p:nvCxnSpPr>
        <p:spPr>
          <a:xfrm>
            <a:off x="4932040" y="6394270"/>
            <a:ext cx="253529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CaixaDeTexto 25"/>
          <p:cNvSpPr txBox="1"/>
          <p:nvPr/>
        </p:nvSpPr>
        <p:spPr>
          <a:xfrm>
            <a:off x="4535996" y="4221088"/>
            <a:ext cx="2626792" cy="369332"/>
          </a:xfrm>
          <a:prstGeom prst="rect">
            <a:avLst/>
          </a:prstGeom>
          <a:gradFill>
            <a:gsLst>
              <a:gs pos="0">
                <a:schemeClr val="bg1"/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chemeClr val="tx1"/>
                </a:solidFill>
                <a:latin typeface="Arial Narrow" pitchFamily="34" charset="0"/>
              </a:rPr>
              <a:t>Abstração e simplificação</a:t>
            </a:r>
            <a:endParaRPr lang="pt-BR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4535995" y="5291916"/>
            <a:ext cx="2626792" cy="369332"/>
          </a:xfrm>
          <a:prstGeom prst="rect">
            <a:avLst/>
          </a:prstGeom>
          <a:gradFill>
            <a:gsLst>
              <a:gs pos="0">
                <a:schemeClr val="bg1"/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chemeClr val="tx1"/>
                </a:solidFill>
                <a:latin typeface="Arial Narrow" pitchFamily="34" charset="0"/>
              </a:rPr>
              <a:t>Subdivisão da malha</a:t>
            </a:r>
            <a:endParaRPr lang="pt-BR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8" name="Chave esquerda 27"/>
          <p:cNvSpPr/>
          <p:nvPr/>
        </p:nvSpPr>
        <p:spPr>
          <a:xfrm>
            <a:off x="4211960" y="4221088"/>
            <a:ext cx="242526" cy="1440160"/>
          </a:xfrm>
          <a:prstGeom prst="leftBrace">
            <a:avLst>
              <a:gd name="adj1" fmla="val 166667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/>
          <p:cNvSpPr txBox="1"/>
          <p:nvPr/>
        </p:nvSpPr>
        <p:spPr>
          <a:xfrm>
            <a:off x="4535994" y="4756502"/>
            <a:ext cx="2626792" cy="369332"/>
          </a:xfrm>
          <a:prstGeom prst="rect">
            <a:avLst/>
          </a:prstGeom>
          <a:gradFill>
            <a:gsLst>
              <a:gs pos="0">
                <a:schemeClr val="bg1"/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chemeClr val="tx1"/>
                </a:solidFill>
                <a:latin typeface="Arial Narrow" pitchFamily="34" charset="0"/>
              </a:rPr>
              <a:t>Escolha do elemento</a:t>
            </a:r>
            <a:endParaRPr lang="pt-BR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13" name="Conector angulado 12"/>
          <p:cNvCxnSpPr>
            <a:stCxn id="9" idx="0"/>
            <a:endCxn id="28" idx="1"/>
          </p:cNvCxnSpPr>
          <p:nvPr/>
        </p:nvCxnSpPr>
        <p:spPr>
          <a:xfrm rot="5400000" flipH="1" flipV="1">
            <a:off x="3414793" y="5397049"/>
            <a:ext cx="1253047" cy="341287"/>
          </a:xfrm>
          <a:prstGeom prst="bentConnector2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CaixaDeTexto 29"/>
          <p:cNvSpPr txBox="1"/>
          <p:nvPr/>
        </p:nvSpPr>
        <p:spPr>
          <a:xfrm>
            <a:off x="1235936" y="1756268"/>
            <a:ext cx="2339753" cy="36933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Resultados desejados</a:t>
            </a:r>
            <a:endParaRPr lang="pt-BR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1235935" y="3142709"/>
            <a:ext cx="2339753" cy="36933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Esforços esperados</a:t>
            </a:r>
            <a:endParaRPr lang="pt-BR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32" name="Chave esquerda 31"/>
          <p:cNvSpPr/>
          <p:nvPr/>
        </p:nvSpPr>
        <p:spPr>
          <a:xfrm>
            <a:off x="911900" y="1756267"/>
            <a:ext cx="216024" cy="1755773"/>
          </a:xfrm>
          <a:prstGeom prst="leftBrace">
            <a:avLst>
              <a:gd name="adj1" fmla="val 166667"/>
              <a:gd name="adj2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/>
          <p:cNvSpPr txBox="1"/>
          <p:nvPr/>
        </p:nvSpPr>
        <p:spPr>
          <a:xfrm>
            <a:off x="3790720" y="1340769"/>
            <a:ext cx="1512167" cy="120032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Arial Narrow" pitchFamily="34" charset="0"/>
              </a:rPr>
              <a:t>Forças</a:t>
            </a:r>
          </a:p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Arial Narrow" pitchFamily="34" charset="0"/>
              </a:rPr>
              <a:t>Momentos</a:t>
            </a:r>
          </a:p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Arial Narrow" pitchFamily="34" charset="0"/>
              </a:rPr>
              <a:t>Tensões</a:t>
            </a:r>
          </a:p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Arial Narrow" pitchFamily="34" charset="0"/>
              </a:rPr>
              <a:t>Deslocamentos</a:t>
            </a:r>
            <a:endParaRPr lang="pt-BR">
              <a:solidFill>
                <a:schemeClr val="bg1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34" name="Chave esquerda 33"/>
          <p:cNvSpPr/>
          <p:nvPr/>
        </p:nvSpPr>
        <p:spPr>
          <a:xfrm>
            <a:off x="3728773" y="1340768"/>
            <a:ext cx="108012" cy="1185519"/>
          </a:xfrm>
          <a:prstGeom prst="leftBrace">
            <a:avLst>
              <a:gd name="adj1" fmla="val 166667"/>
              <a:gd name="adj2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782779" y="2865710"/>
            <a:ext cx="1639291" cy="92333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Arial Narrow" pitchFamily="34" charset="0"/>
              </a:rPr>
              <a:t>Forças axiais</a:t>
            </a:r>
          </a:p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Arial Narrow" pitchFamily="34" charset="0"/>
              </a:rPr>
              <a:t>Forças cortantes</a:t>
            </a:r>
          </a:p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Arial Narrow" pitchFamily="34" charset="0"/>
              </a:rPr>
              <a:t>Momento fletor</a:t>
            </a:r>
            <a:endParaRPr lang="pt-BR">
              <a:solidFill>
                <a:schemeClr val="bg1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36" name="Chave esquerda 35"/>
          <p:cNvSpPr/>
          <p:nvPr/>
        </p:nvSpPr>
        <p:spPr>
          <a:xfrm>
            <a:off x="3728773" y="2865710"/>
            <a:ext cx="108012" cy="923330"/>
          </a:xfrm>
          <a:prstGeom prst="leftBrace">
            <a:avLst>
              <a:gd name="adj1" fmla="val 166667"/>
              <a:gd name="adj2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7" name="Conector angulado 36"/>
          <p:cNvCxnSpPr>
            <a:endCxn id="32" idx="1"/>
          </p:cNvCxnSpPr>
          <p:nvPr/>
        </p:nvCxnSpPr>
        <p:spPr>
          <a:xfrm rot="5400000" flipH="1" flipV="1">
            <a:off x="-1053607" y="4227314"/>
            <a:ext cx="3558666" cy="372347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CaixaDeTexto 37"/>
          <p:cNvSpPr txBox="1"/>
          <p:nvPr/>
        </p:nvSpPr>
        <p:spPr>
          <a:xfrm>
            <a:off x="7007335" y="2404045"/>
            <a:ext cx="2101169" cy="92333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tx1"/>
                </a:solidFill>
                <a:latin typeface="Arial Narrow" pitchFamily="34" charset="0"/>
              </a:rPr>
              <a:t>Pórtico plano</a:t>
            </a:r>
          </a:p>
          <a:p>
            <a:r>
              <a:rPr lang="en-US" smtClean="0">
                <a:solidFill>
                  <a:schemeClr val="tx1"/>
                </a:solidFill>
                <a:latin typeface="Arial Narrow" pitchFamily="34" charset="0"/>
              </a:rPr>
              <a:t>Ligações rígidas</a:t>
            </a:r>
          </a:p>
          <a:p>
            <a:r>
              <a:rPr lang="en-US" smtClean="0">
                <a:solidFill>
                  <a:schemeClr val="tx1"/>
                </a:solidFill>
                <a:latin typeface="Arial Narrow" pitchFamily="34" charset="0"/>
              </a:rPr>
              <a:t>Análise linear elástica</a:t>
            </a:r>
            <a:endParaRPr lang="pt-BR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39" name="Chave esquerda 38"/>
          <p:cNvSpPr/>
          <p:nvPr/>
        </p:nvSpPr>
        <p:spPr>
          <a:xfrm>
            <a:off x="6953330" y="2404045"/>
            <a:ext cx="108012" cy="923330"/>
          </a:xfrm>
          <a:prstGeom prst="leftBrace">
            <a:avLst>
              <a:gd name="adj1" fmla="val 166667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7" name="Conector angulado 16"/>
          <p:cNvCxnSpPr>
            <a:endCxn id="39" idx="1"/>
          </p:cNvCxnSpPr>
          <p:nvPr/>
        </p:nvCxnSpPr>
        <p:spPr>
          <a:xfrm rot="5400000" flipH="1" flipV="1">
            <a:off x="6122999" y="3390757"/>
            <a:ext cx="1355378" cy="305284"/>
          </a:xfrm>
          <a:prstGeom prst="bentConnector2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CaixaDeTexto 41"/>
          <p:cNvSpPr txBox="1"/>
          <p:nvPr/>
        </p:nvSpPr>
        <p:spPr>
          <a:xfrm>
            <a:off x="7808779" y="4756502"/>
            <a:ext cx="1083701" cy="369332"/>
          </a:xfrm>
          <a:prstGeom prst="rect">
            <a:avLst/>
          </a:prstGeom>
          <a:gradFill>
            <a:gsLst>
              <a:gs pos="0">
                <a:schemeClr val="bg1"/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chemeClr val="tx2"/>
                </a:solidFill>
                <a:latin typeface="Arial Narrow" pitchFamily="34" charset="0"/>
              </a:rPr>
              <a:t>BEAM188</a:t>
            </a:r>
            <a:endParaRPr lang="pt-BR" b="1">
              <a:solidFill>
                <a:schemeClr val="tx2"/>
              </a:solidFill>
              <a:latin typeface="Arial Narrow" pitchFamily="34" charset="0"/>
            </a:endParaRPr>
          </a:p>
        </p:txBody>
      </p:sp>
      <p:cxnSp>
        <p:nvCxnSpPr>
          <p:cNvPr id="41" name="Conector de seta reta 40"/>
          <p:cNvCxnSpPr>
            <a:stCxn id="29" idx="3"/>
            <a:endCxn id="42" idx="1"/>
          </p:cNvCxnSpPr>
          <p:nvPr/>
        </p:nvCxnSpPr>
        <p:spPr>
          <a:xfrm>
            <a:off x="7162786" y="4941168"/>
            <a:ext cx="645993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http://3.bp.blogspot.com/-WfLcVIy88Oc/TV06Z6tXsnI/AAAAAAAAAMk/1PmRlp9zZEE/s1600/Chute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3" t="2538" r="19695" b="7008"/>
          <a:stretch/>
        </p:blipFill>
        <p:spPr bwMode="auto">
          <a:xfrm>
            <a:off x="7875309" y="3597929"/>
            <a:ext cx="950640" cy="1069292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47" y="744725"/>
            <a:ext cx="2825674" cy="50091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351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8" grpId="0" uiExpand="1" build="p"/>
      <p:bldP spid="39" grpId="0" animBg="1"/>
      <p:bldP spid="4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Picture 13" descr="C:\Users\USERST~1\AppData\Local\Temp\FWTemp\000000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3" y="570697"/>
            <a:ext cx="5468960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USERST~1\AppData\Local\Temp\FWTemp\000000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406983"/>
            <a:ext cx="4371848" cy="289915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USERST~1\AppData\Local\Temp\FWTemp\000000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6" y="3857833"/>
            <a:ext cx="4470908" cy="1961388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mwrf.com/site-files/mwrf.com/files/uploads/2012/07/ANSYS%20logo_shadow%20left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1"/>
          <a:stretch/>
        </p:blipFill>
        <p:spPr bwMode="auto">
          <a:xfrm>
            <a:off x="7668342" y="6327861"/>
            <a:ext cx="1475657" cy="53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0" y="-2515"/>
            <a:ext cx="9144000" cy="52322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mtClean="0">
                <a:solidFill>
                  <a:schemeClr val="tx2">
                    <a:lumMod val="75000"/>
                  </a:schemeClr>
                </a:solidFill>
                <a:latin typeface="BankGothic Lt BT" pitchFamily="34" charset="0"/>
              </a:rPr>
              <a:t>Exercício 2.A</a:t>
            </a:r>
            <a:endParaRPr lang="pt-BR" sz="2800" b="1">
              <a:solidFill>
                <a:schemeClr val="tx2">
                  <a:lumMod val="75000"/>
                </a:schemeClr>
              </a:solidFill>
              <a:latin typeface="BankGothic Lt BT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787058" y="836712"/>
            <a:ext cx="1083701" cy="369332"/>
          </a:xfrm>
          <a:prstGeom prst="rect">
            <a:avLst/>
          </a:prstGeom>
          <a:gradFill>
            <a:gsLst>
              <a:gs pos="0">
                <a:schemeClr val="bg1"/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chemeClr val="tx2"/>
                </a:solidFill>
                <a:latin typeface="Arial Narrow" pitchFamily="34" charset="0"/>
              </a:rPr>
              <a:t>BEAM188</a:t>
            </a:r>
            <a:endParaRPr lang="pt-BR" b="1">
              <a:solidFill>
                <a:schemeClr val="tx2"/>
              </a:solidFill>
              <a:latin typeface="Arial Narrow" pitchFamily="34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428808" y="1268760"/>
            <a:ext cx="1800200" cy="58477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smtClean="0">
                <a:solidFill>
                  <a:schemeClr val="tx1"/>
                </a:solidFill>
                <a:latin typeface="Arial Narrow" pitchFamily="34" charset="0"/>
              </a:rPr>
              <a:t>“</a:t>
            </a:r>
            <a:r>
              <a:rPr lang="en-US" sz="1600" i="1" smtClean="0">
                <a:solidFill>
                  <a:schemeClr val="tx1"/>
                </a:solidFill>
                <a:latin typeface="Arial Narrow" pitchFamily="34" charset="0"/>
              </a:rPr>
              <a:t>Help</a:t>
            </a:r>
            <a:r>
              <a:rPr lang="en-US" sz="1600" smtClean="0">
                <a:solidFill>
                  <a:schemeClr val="tx1"/>
                </a:solidFill>
                <a:latin typeface="Arial Narrow" pitchFamily="34" charset="0"/>
              </a:rPr>
              <a:t>” do elemento</a:t>
            </a:r>
          </a:p>
          <a:p>
            <a:pPr algn="ctr"/>
            <a:r>
              <a:rPr lang="en-US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HELP,188</a:t>
            </a:r>
            <a:endParaRPr lang="pt-BR" sz="160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/>
              <p:cNvSpPr txBox="1"/>
              <p:nvPr/>
            </p:nvSpPr>
            <p:spPr>
              <a:xfrm>
                <a:off x="6760497" y="4863848"/>
                <a:ext cx="1567993" cy="653384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𝑹</m:t>
                      </m:r>
                      <m:r>
                        <a:rPr lang="pt-BR" b="1" i="1" smtClean="0">
                          <a:solidFill>
                            <a:schemeClr val="tx2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1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𝑮</m:t>
                          </m:r>
                          <m:r>
                            <a:rPr lang="pt-BR" b="1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∙</m:t>
                          </m:r>
                          <m:r>
                            <a:rPr lang="pt-BR" b="1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𝑨</m:t>
                          </m:r>
                          <m:r>
                            <a:rPr lang="pt-BR" b="1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∙</m:t>
                          </m:r>
                          <m:sSup>
                            <m:sSupPr>
                              <m:ctrlPr>
                                <a:rPr lang="pt-BR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1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𝑳</m:t>
                              </m:r>
                            </m:e>
                            <m:sup>
                              <m:r>
                                <a:rPr lang="pt-BR" b="1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pt-BR" b="1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𝑬</m:t>
                          </m:r>
                          <m:r>
                            <a:rPr lang="pt-BR" b="1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∙</m:t>
                          </m:r>
                          <m:r>
                            <a:rPr lang="pt-BR" b="1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𝑰</m:t>
                          </m:r>
                        </m:den>
                      </m:f>
                    </m:oMath>
                  </m:oMathPara>
                </a14:m>
                <a:endParaRPr lang="pt-BR" b="1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0497" y="4863848"/>
                <a:ext cx="1567993" cy="65338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5076056" y="4927487"/>
                <a:ext cx="1364348" cy="526106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35000">
                    <a:schemeClr val="dk1">
                      <a:tint val="37000"/>
                      <a:satMod val="300000"/>
                    </a:schemeClr>
                  </a:gs>
                  <a:gs pos="100000">
                    <a:schemeClr val="dk1">
                      <a:tint val="15000"/>
                      <a:satMod val="350000"/>
                    </a:schemeClr>
                  </a:gs>
                </a:gsLst>
              </a:gra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/>
                        </a:rPr>
                        <m:t>𝐺</m:t>
                      </m:r>
                      <m:r>
                        <a:rPr lang="pt-BR" sz="1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b="0" i="1" smtClean="0">
                              <a:latin typeface="Cambria Math"/>
                            </a:rPr>
                            <m:t>𝐸</m:t>
                          </m:r>
                        </m:num>
                        <m:den>
                          <m:r>
                            <a:rPr lang="pt-BR" sz="1400" b="0" i="1" smtClean="0">
                              <a:latin typeface="Cambria Math"/>
                            </a:rPr>
                            <m:t>2∙</m:t>
                          </m:r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b="0" i="1" smtClean="0">
                                  <a:latin typeface="Cambria Math"/>
                                </a:rPr>
                                <m:t>1+</m:t>
                              </m:r>
                              <m:r>
                                <a:rPr lang="pt-BR" sz="1400" b="0" i="1" smtClean="0">
                                  <a:latin typeface="Cambria Math"/>
                                </a:rPr>
                                <m:t>𝜈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pt-BR" sz="1400"/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4927487"/>
                <a:ext cx="1364348" cy="52610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aixaDeTexto 14"/>
          <p:cNvSpPr txBox="1"/>
          <p:nvPr/>
        </p:nvSpPr>
        <p:spPr>
          <a:xfrm>
            <a:off x="7271166" y="1980129"/>
            <a:ext cx="1152128" cy="584775"/>
          </a:xfrm>
          <a:prstGeom prst="rect">
            <a:avLst/>
          </a:prstGeom>
          <a:gradFill>
            <a:gsLst>
              <a:gs pos="0">
                <a:schemeClr val="bg1"/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smtClean="0">
                <a:solidFill>
                  <a:schemeClr val="tx1"/>
                </a:solidFill>
                <a:latin typeface="Arial Narrow" pitchFamily="34" charset="0"/>
              </a:rPr>
              <a:t>Viga (W310x21)</a:t>
            </a:r>
            <a:endParaRPr lang="pt-BR" sz="1600">
              <a:solidFill>
                <a:schemeClr val="tx1"/>
              </a:solidFill>
              <a:latin typeface="Arial Narrow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/>
              <p:cNvSpPr txBox="1"/>
              <p:nvPr/>
            </p:nvSpPr>
            <p:spPr>
              <a:xfrm>
                <a:off x="7092280" y="2618328"/>
                <a:ext cx="1509901" cy="73866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/>
                        </a:rPr>
                        <m:t>𝐴</m:t>
                      </m:r>
                      <m:r>
                        <a:rPr lang="pt-BR" sz="1400" b="0" i="1" smtClean="0">
                          <a:latin typeface="Cambria Math"/>
                        </a:rPr>
                        <m:t>=26,39∙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/>
                            </a:rPr>
                            <m:t>−4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pt-BR" sz="1400" b="0" i="1" smtClean="0">
                          <a:latin typeface="Cambria Math"/>
                        </a:rPr>
                        <m:t>𝐼</m:t>
                      </m:r>
                      <m:r>
                        <a:rPr lang="pt-BR" sz="1400" b="0" i="1" smtClean="0">
                          <a:latin typeface="Cambria Math"/>
                        </a:rPr>
                        <m:t>=36∙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/>
                            </a:rPr>
                            <m:t>−6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pt-BR" sz="1400" b="0" i="1" smtClean="0">
                          <a:latin typeface="Cambria Math"/>
                        </a:rPr>
                        <m:t>𝐿</m:t>
                      </m:r>
                      <m:r>
                        <a:rPr lang="pt-BR" sz="1400" b="0" i="1" smtClean="0">
                          <a:latin typeface="Cambria Math"/>
                        </a:rPr>
                        <m:t>=4</m:t>
                      </m:r>
                    </m:oMath>
                  </m:oMathPara>
                </a14:m>
                <a:endParaRPr lang="pt-BR" sz="1400" smtClean="0"/>
              </a:p>
            </p:txBody>
          </p:sp>
        </mc:Choice>
        <mc:Fallback xmlns="">
          <p:sp>
            <p:nvSpPr>
              <p:cNvPr id="18" name="CaixaDe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80" y="2618328"/>
                <a:ext cx="1509901" cy="73866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aixaDeTexto 18"/>
          <p:cNvSpPr txBox="1"/>
          <p:nvPr/>
        </p:nvSpPr>
        <p:spPr>
          <a:xfrm>
            <a:off x="7182223" y="693277"/>
            <a:ext cx="1330013" cy="584775"/>
          </a:xfrm>
          <a:prstGeom prst="rect">
            <a:avLst/>
          </a:prstGeom>
          <a:gradFill>
            <a:gsLst>
              <a:gs pos="0">
                <a:schemeClr val="bg1"/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smtClean="0">
                <a:solidFill>
                  <a:schemeClr val="tx1"/>
                </a:solidFill>
                <a:latin typeface="Arial Narrow" pitchFamily="34" charset="0"/>
              </a:rPr>
              <a:t>Aço</a:t>
            </a:r>
            <a:br>
              <a:rPr lang="en-US" sz="1600" smtClean="0">
                <a:solidFill>
                  <a:schemeClr val="tx1"/>
                </a:solidFill>
                <a:latin typeface="Arial Narrow" pitchFamily="34" charset="0"/>
              </a:rPr>
            </a:br>
            <a:r>
              <a:rPr lang="en-US" sz="1600" smtClean="0">
                <a:solidFill>
                  <a:schemeClr val="tx1"/>
                </a:solidFill>
                <a:latin typeface="Arial Narrow" pitchFamily="34" charset="0"/>
              </a:rPr>
              <a:t>(A 572 Gr50)</a:t>
            </a:r>
            <a:endParaRPr lang="pt-BR" sz="1600">
              <a:solidFill>
                <a:schemeClr val="tx1"/>
              </a:solidFill>
              <a:latin typeface="Arial Narrow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/>
              <p:cNvSpPr txBox="1"/>
              <p:nvPr/>
            </p:nvSpPr>
            <p:spPr>
              <a:xfrm>
                <a:off x="7182223" y="1321604"/>
                <a:ext cx="1330013" cy="5232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/>
                        </a:rPr>
                        <m:t>𝐸</m:t>
                      </m:r>
                      <m:r>
                        <a:rPr lang="pt-BR" sz="1400" b="0" i="1" smtClean="0">
                          <a:latin typeface="Cambria Math"/>
                        </a:rPr>
                        <m:t>=2∙</m:t>
                      </m:r>
                      <m:sSup>
                        <m:sSup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400" b="0" i="1" smtClean="0"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pt-BR" sz="1400" b="0" i="1" smtClean="0">
                              <a:latin typeface="Cambria Math"/>
                            </a:rPr>
                            <m:t>11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pt-BR" sz="1400" i="1" smtClean="0">
                          <a:latin typeface="Cambria Math"/>
                        </a:rPr>
                        <m:t>𝜈</m:t>
                      </m:r>
                      <m:r>
                        <a:rPr lang="pt-BR" sz="1400" b="0" i="1" smtClean="0">
                          <a:latin typeface="Cambria Math"/>
                        </a:rPr>
                        <m:t>=0,3</m:t>
                      </m:r>
                    </m:oMath>
                  </m:oMathPara>
                </a14:m>
                <a:endParaRPr lang="pt-BR" sz="1400" smtClean="0"/>
              </a:p>
            </p:txBody>
          </p:sp>
        </mc:Choice>
        <mc:Fallback xmlns="">
          <p:sp>
            <p:nvSpPr>
              <p:cNvPr id="20" name="CaixaDe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2223" y="1321604"/>
                <a:ext cx="1330013" cy="52322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ector angulado 3"/>
          <p:cNvCxnSpPr/>
          <p:nvPr/>
        </p:nvCxnSpPr>
        <p:spPr>
          <a:xfrm flipV="1">
            <a:off x="8328490" y="2272517"/>
            <a:ext cx="94804" cy="2918023"/>
          </a:xfrm>
          <a:prstGeom prst="bentConnector3">
            <a:avLst>
              <a:gd name="adj1" fmla="val 670465"/>
            </a:avLst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Conector angulado 5"/>
          <p:cNvCxnSpPr>
            <a:endCxn id="19" idx="3"/>
          </p:cNvCxnSpPr>
          <p:nvPr/>
        </p:nvCxnSpPr>
        <p:spPr>
          <a:xfrm rot="16200000" flipV="1">
            <a:off x="8094937" y="1402965"/>
            <a:ext cx="1286851" cy="452252"/>
          </a:xfrm>
          <a:prstGeom prst="bentConnector2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/>
              <p:cNvSpPr txBox="1"/>
              <p:nvPr/>
            </p:nvSpPr>
            <p:spPr>
              <a:xfrm>
                <a:off x="5647692" y="1826191"/>
                <a:ext cx="1112805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b="1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𝑹</m:t>
                      </m:r>
                      <m:r>
                        <a:rPr lang="pt-BR" b="1" i="1" smtClean="0">
                          <a:solidFill>
                            <a:schemeClr val="tx2"/>
                          </a:solidFill>
                          <a:latin typeface="Cambria Math"/>
                        </a:rPr>
                        <m:t>=</m:t>
                      </m:r>
                      <m:r>
                        <a:rPr lang="pt-BR" b="1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𝟒𝟓𝟏</m:t>
                      </m:r>
                    </m:oMath>
                  </m:oMathPara>
                </a14:m>
                <a:endParaRPr lang="pt-BR" b="1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1" name="CaixaDeTexto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7692" y="1826191"/>
                <a:ext cx="1112805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have esquerda 31"/>
          <p:cNvSpPr/>
          <p:nvPr/>
        </p:nvSpPr>
        <p:spPr>
          <a:xfrm>
            <a:off x="6901940" y="693276"/>
            <a:ext cx="190340" cy="2663715"/>
          </a:xfrm>
          <a:prstGeom prst="leftBrace">
            <a:avLst>
              <a:gd name="adj1" fmla="val 166667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ixaDeTexto 32"/>
              <p:cNvSpPr txBox="1"/>
              <p:nvPr/>
            </p:nvSpPr>
            <p:spPr>
              <a:xfrm>
                <a:off x="5892053" y="2273512"/>
                <a:ext cx="624081" cy="30777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14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&gt;</m:t>
                      </m:r>
                      <m:r>
                        <a:rPr lang="pt-BR" sz="14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𝟑𝟎</m:t>
                      </m:r>
                    </m:oMath>
                  </m:oMathPara>
                </a14:m>
                <a:endParaRPr lang="pt-BR" sz="1400" b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CaixaDeTexto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053" y="2273512"/>
                <a:ext cx="624081" cy="30777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669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31" grpId="0" animBg="1"/>
      <p:bldP spid="32" grpId="0" animBg="1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" t="1166" r="2865" b="1665"/>
          <a:stretch/>
        </p:blipFill>
        <p:spPr bwMode="auto">
          <a:xfrm>
            <a:off x="539552" y="620688"/>
            <a:ext cx="6373450" cy="5340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http://mwrf.com/site-files/mwrf.com/files/uploads/2012/07/ANSYS%20logo_shadow%20lef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1"/>
          <a:stretch/>
        </p:blipFill>
        <p:spPr bwMode="auto">
          <a:xfrm>
            <a:off x="7668342" y="6327861"/>
            <a:ext cx="1475657" cy="53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0" y="-2515"/>
            <a:ext cx="9144000" cy="52322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mtClean="0">
                <a:solidFill>
                  <a:schemeClr val="tx2">
                    <a:lumMod val="75000"/>
                  </a:schemeClr>
                </a:solidFill>
                <a:latin typeface="BankGothic Lt BT" pitchFamily="34" charset="0"/>
              </a:rPr>
              <a:t>Exercício 2.A</a:t>
            </a:r>
            <a:endParaRPr lang="pt-BR" sz="2800" b="1">
              <a:solidFill>
                <a:schemeClr val="tx2">
                  <a:lumMod val="75000"/>
                </a:schemeClr>
              </a:solidFill>
              <a:latin typeface="BankGothic Lt BT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" t="32185" r="72092" b="4359"/>
          <a:stretch/>
        </p:blipFill>
        <p:spPr bwMode="auto">
          <a:xfrm>
            <a:off x="7526873" y="682339"/>
            <a:ext cx="1449239" cy="1388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57" t="3755" r="43018" b="4409"/>
          <a:stretch/>
        </p:blipFill>
        <p:spPr bwMode="auto">
          <a:xfrm>
            <a:off x="7712341" y="2293483"/>
            <a:ext cx="1078302" cy="200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45" t="21601" r="4536" b="4302"/>
          <a:stretch/>
        </p:blipFill>
        <p:spPr bwMode="auto">
          <a:xfrm>
            <a:off x="7466488" y="4553880"/>
            <a:ext cx="1570008" cy="1621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217017" y="6192820"/>
            <a:ext cx="2339753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chemeClr val="tx1"/>
                </a:solidFill>
                <a:latin typeface="Arial Narrow" pitchFamily="34" charset="0"/>
              </a:rPr>
              <a:t>Definição do Problema</a:t>
            </a:r>
            <a:endParaRPr lang="pt-BR" sz="2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809305" y="6194215"/>
            <a:ext cx="2122735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chemeClr val="tx1"/>
                </a:solidFill>
                <a:latin typeface="Arial Narrow" pitchFamily="34" charset="0"/>
              </a:rPr>
              <a:t>Definição do Modelo</a:t>
            </a:r>
            <a:endParaRPr lang="pt-BR" sz="2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5185569" y="6194215"/>
            <a:ext cx="2194743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chemeClr val="tx1"/>
                </a:solidFill>
                <a:latin typeface="Arial Narrow" pitchFamily="34" charset="0"/>
              </a:rPr>
              <a:t>Definição das Tarefas</a:t>
            </a:r>
            <a:endParaRPr lang="pt-BR" sz="200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11" name="Conector de seta reta 10"/>
          <p:cNvCxnSpPr>
            <a:stCxn id="8" idx="3"/>
            <a:endCxn id="9" idx="1"/>
          </p:cNvCxnSpPr>
          <p:nvPr/>
        </p:nvCxnSpPr>
        <p:spPr>
          <a:xfrm>
            <a:off x="2556770" y="6392875"/>
            <a:ext cx="252535" cy="139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>
            <a:stCxn id="9" idx="3"/>
            <a:endCxn id="10" idx="1"/>
          </p:cNvCxnSpPr>
          <p:nvPr/>
        </p:nvCxnSpPr>
        <p:spPr>
          <a:xfrm>
            <a:off x="4932040" y="6394270"/>
            <a:ext cx="253529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CaixaDeTexto 25"/>
          <p:cNvSpPr txBox="1"/>
          <p:nvPr/>
        </p:nvSpPr>
        <p:spPr>
          <a:xfrm>
            <a:off x="4535996" y="4221088"/>
            <a:ext cx="2626792" cy="36933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Abstração e simplificação</a:t>
            </a:r>
            <a:endParaRPr lang="pt-BR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4535995" y="5291916"/>
            <a:ext cx="2626792" cy="369332"/>
          </a:xfrm>
          <a:prstGeom prst="rect">
            <a:avLst/>
          </a:prstGeom>
          <a:gradFill>
            <a:gsLst>
              <a:gs pos="0">
                <a:schemeClr val="bg1"/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chemeClr val="tx1"/>
                </a:solidFill>
                <a:latin typeface="Arial Narrow" pitchFamily="34" charset="0"/>
              </a:rPr>
              <a:t>Subdivisão da malha</a:t>
            </a:r>
            <a:endParaRPr lang="pt-BR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8" name="Chave esquerda 27"/>
          <p:cNvSpPr/>
          <p:nvPr/>
        </p:nvSpPr>
        <p:spPr>
          <a:xfrm>
            <a:off x="4211960" y="4221088"/>
            <a:ext cx="242526" cy="1440160"/>
          </a:xfrm>
          <a:prstGeom prst="leftBrace">
            <a:avLst>
              <a:gd name="adj1" fmla="val 166667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/>
          <p:cNvSpPr txBox="1"/>
          <p:nvPr/>
        </p:nvSpPr>
        <p:spPr>
          <a:xfrm>
            <a:off x="4535994" y="4756502"/>
            <a:ext cx="2626792" cy="36933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Escolha do elemento</a:t>
            </a:r>
            <a:endParaRPr lang="pt-BR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cxnSp>
        <p:nvCxnSpPr>
          <p:cNvPr id="13" name="Conector angulado 12"/>
          <p:cNvCxnSpPr>
            <a:stCxn id="9" idx="0"/>
            <a:endCxn id="28" idx="1"/>
          </p:cNvCxnSpPr>
          <p:nvPr/>
        </p:nvCxnSpPr>
        <p:spPr>
          <a:xfrm rot="5400000" flipH="1" flipV="1">
            <a:off x="3414793" y="5397049"/>
            <a:ext cx="1253047" cy="341287"/>
          </a:xfrm>
          <a:prstGeom prst="bentConnector2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CaixaDeTexto 29"/>
          <p:cNvSpPr txBox="1"/>
          <p:nvPr/>
        </p:nvSpPr>
        <p:spPr>
          <a:xfrm>
            <a:off x="1235936" y="1756268"/>
            <a:ext cx="2339753" cy="36933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Resultados desejados</a:t>
            </a:r>
            <a:endParaRPr lang="pt-BR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1235935" y="3142709"/>
            <a:ext cx="2339753" cy="36933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Esforços esperados</a:t>
            </a:r>
            <a:endParaRPr lang="pt-BR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32" name="Chave esquerda 31"/>
          <p:cNvSpPr/>
          <p:nvPr/>
        </p:nvSpPr>
        <p:spPr>
          <a:xfrm>
            <a:off x="911900" y="1756267"/>
            <a:ext cx="216024" cy="1755773"/>
          </a:xfrm>
          <a:prstGeom prst="leftBrace">
            <a:avLst>
              <a:gd name="adj1" fmla="val 166667"/>
              <a:gd name="adj2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/>
          <p:cNvSpPr txBox="1"/>
          <p:nvPr/>
        </p:nvSpPr>
        <p:spPr>
          <a:xfrm>
            <a:off x="3790720" y="1340769"/>
            <a:ext cx="1512167" cy="120032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Arial Narrow" pitchFamily="34" charset="0"/>
              </a:rPr>
              <a:t>Forças</a:t>
            </a:r>
          </a:p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Arial Narrow" pitchFamily="34" charset="0"/>
              </a:rPr>
              <a:t>Momentos</a:t>
            </a:r>
          </a:p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Arial Narrow" pitchFamily="34" charset="0"/>
              </a:rPr>
              <a:t>Tensões</a:t>
            </a:r>
          </a:p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Arial Narrow" pitchFamily="34" charset="0"/>
              </a:rPr>
              <a:t>Deslocamentos</a:t>
            </a:r>
            <a:endParaRPr lang="pt-BR">
              <a:solidFill>
                <a:schemeClr val="bg1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34" name="Chave esquerda 33"/>
          <p:cNvSpPr/>
          <p:nvPr/>
        </p:nvSpPr>
        <p:spPr>
          <a:xfrm>
            <a:off x="3728773" y="1340768"/>
            <a:ext cx="108012" cy="1185519"/>
          </a:xfrm>
          <a:prstGeom prst="leftBrace">
            <a:avLst>
              <a:gd name="adj1" fmla="val 166667"/>
              <a:gd name="adj2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CaixaDeTexto 34"/>
          <p:cNvSpPr txBox="1"/>
          <p:nvPr/>
        </p:nvSpPr>
        <p:spPr>
          <a:xfrm>
            <a:off x="3782779" y="2865710"/>
            <a:ext cx="1639291" cy="92333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Arial Narrow" pitchFamily="34" charset="0"/>
              </a:rPr>
              <a:t>Forças axiais</a:t>
            </a:r>
          </a:p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Arial Narrow" pitchFamily="34" charset="0"/>
              </a:rPr>
              <a:t>Forças cortantes</a:t>
            </a:r>
          </a:p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Arial Narrow" pitchFamily="34" charset="0"/>
              </a:rPr>
              <a:t>Momento fletor</a:t>
            </a:r>
            <a:endParaRPr lang="pt-BR">
              <a:solidFill>
                <a:schemeClr val="bg1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36" name="Chave esquerda 35"/>
          <p:cNvSpPr/>
          <p:nvPr/>
        </p:nvSpPr>
        <p:spPr>
          <a:xfrm>
            <a:off x="3728773" y="2865710"/>
            <a:ext cx="108012" cy="923330"/>
          </a:xfrm>
          <a:prstGeom prst="leftBrace">
            <a:avLst>
              <a:gd name="adj1" fmla="val 166667"/>
              <a:gd name="adj2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7" name="Conector angulado 36"/>
          <p:cNvCxnSpPr>
            <a:endCxn id="32" idx="1"/>
          </p:cNvCxnSpPr>
          <p:nvPr/>
        </p:nvCxnSpPr>
        <p:spPr>
          <a:xfrm rot="5400000" flipH="1" flipV="1">
            <a:off x="-1053607" y="4227314"/>
            <a:ext cx="3558666" cy="372347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CaixaDeTexto 37"/>
          <p:cNvSpPr txBox="1"/>
          <p:nvPr/>
        </p:nvSpPr>
        <p:spPr>
          <a:xfrm>
            <a:off x="7007335" y="2404045"/>
            <a:ext cx="2101169" cy="92333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Arial Narrow" pitchFamily="34" charset="0"/>
              </a:rPr>
              <a:t>Pórtico plano</a:t>
            </a:r>
          </a:p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Arial Narrow" pitchFamily="34" charset="0"/>
              </a:rPr>
              <a:t>Ligações rígidas</a:t>
            </a:r>
          </a:p>
          <a:p>
            <a:r>
              <a:rPr lang="en-US" smtClean="0">
                <a:solidFill>
                  <a:schemeClr val="bg1">
                    <a:lumMod val="50000"/>
                  </a:schemeClr>
                </a:solidFill>
                <a:latin typeface="Arial Narrow" pitchFamily="34" charset="0"/>
              </a:rPr>
              <a:t>Análise linear elástica</a:t>
            </a:r>
            <a:endParaRPr lang="pt-BR">
              <a:solidFill>
                <a:schemeClr val="bg1">
                  <a:lumMod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39" name="Chave esquerda 38"/>
          <p:cNvSpPr/>
          <p:nvPr/>
        </p:nvSpPr>
        <p:spPr>
          <a:xfrm>
            <a:off x="6953330" y="2404045"/>
            <a:ext cx="108012" cy="923330"/>
          </a:xfrm>
          <a:prstGeom prst="leftBrace">
            <a:avLst>
              <a:gd name="adj1" fmla="val 166667"/>
              <a:gd name="adj2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7" name="Conector angulado 16"/>
          <p:cNvCxnSpPr>
            <a:endCxn id="39" idx="1"/>
          </p:cNvCxnSpPr>
          <p:nvPr/>
        </p:nvCxnSpPr>
        <p:spPr>
          <a:xfrm rot="5400000" flipH="1" flipV="1">
            <a:off x="6122999" y="3390757"/>
            <a:ext cx="1355378" cy="305284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CaixaDeTexto 41"/>
          <p:cNvSpPr txBox="1"/>
          <p:nvPr/>
        </p:nvSpPr>
        <p:spPr>
          <a:xfrm>
            <a:off x="7808779" y="4756502"/>
            <a:ext cx="1083701" cy="36933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BEAM188</a:t>
            </a:r>
            <a:endParaRPr lang="pt-BR" b="1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cxnSp>
        <p:nvCxnSpPr>
          <p:cNvPr id="41" name="Conector de seta reta 40"/>
          <p:cNvCxnSpPr>
            <a:stCxn id="29" idx="3"/>
            <a:endCxn id="42" idx="1"/>
          </p:cNvCxnSpPr>
          <p:nvPr/>
        </p:nvCxnSpPr>
        <p:spPr>
          <a:xfrm>
            <a:off x="7162786" y="4941168"/>
            <a:ext cx="64599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http://3.bp.blogspot.com/-WfLcVIy88Oc/TV06Z6tXsnI/AAAAAAAAAMk/1PmRlp9zZEE/s1600/Chute.jpg"/>
          <p:cNvPicPr>
            <a:picLocks noChangeAspect="1" noChangeArrowheads="1"/>
          </p:cNvPicPr>
          <p:nvPr/>
        </p:nvPicPr>
        <p:blipFill rotWithShape="1"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3" t="2538" r="19695" b="7008"/>
          <a:stretch/>
        </p:blipFill>
        <p:spPr bwMode="auto">
          <a:xfrm>
            <a:off x="7875309" y="3597929"/>
            <a:ext cx="950640" cy="1069292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CaixaDeTexto 39"/>
          <p:cNvSpPr txBox="1"/>
          <p:nvPr/>
        </p:nvSpPr>
        <p:spPr>
          <a:xfrm>
            <a:off x="7524328" y="5291916"/>
            <a:ext cx="1545131" cy="369332"/>
          </a:xfrm>
          <a:prstGeom prst="rect">
            <a:avLst/>
          </a:prstGeom>
          <a:gradFill>
            <a:gsLst>
              <a:gs pos="0">
                <a:schemeClr val="bg1"/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chemeClr val="tx2"/>
                </a:solidFill>
                <a:latin typeface="Arial Narrow" pitchFamily="34" charset="0"/>
              </a:rPr>
              <a:t>Solução Nodal</a:t>
            </a:r>
            <a:endParaRPr lang="pt-BR" b="1">
              <a:solidFill>
                <a:schemeClr val="tx2"/>
              </a:solidFill>
              <a:latin typeface="Arial Narrow" pitchFamily="34" charset="0"/>
            </a:endParaRPr>
          </a:p>
        </p:txBody>
      </p:sp>
      <p:cxnSp>
        <p:nvCxnSpPr>
          <p:cNvPr id="15" name="Conector de seta reta 14"/>
          <p:cNvCxnSpPr>
            <a:stCxn id="27" idx="3"/>
            <a:endCxn id="40" idx="1"/>
          </p:cNvCxnSpPr>
          <p:nvPr/>
        </p:nvCxnSpPr>
        <p:spPr>
          <a:xfrm>
            <a:off x="7162787" y="5476582"/>
            <a:ext cx="361541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95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" t="5287" b="3430"/>
          <a:stretch/>
        </p:blipFill>
        <p:spPr bwMode="auto">
          <a:xfrm>
            <a:off x="179512" y="692697"/>
            <a:ext cx="2462459" cy="202204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8" t="7233" r="8990" b="7378"/>
          <a:stretch/>
        </p:blipFill>
        <p:spPr bwMode="auto">
          <a:xfrm>
            <a:off x="3377565" y="715033"/>
            <a:ext cx="2388870" cy="197736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" t="5701" r="3157" b="6500"/>
          <a:stretch/>
        </p:blipFill>
        <p:spPr bwMode="auto">
          <a:xfrm>
            <a:off x="6466291" y="707394"/>
            <a:ext cx="2404099" cy="198500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://mwrf.com/site-files/mwrf.com/files/uploads/2012/07/ANSYS%20logo_shadow%20left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1"/>
          <a:stretch/>
        </p:blipFill>
        <p:spPr bwMode="auto">
          <a:xfrm>
            <a:off x="7668342" y="6327861"/>
            <a:ext cx="1475657" cy="53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0" y="-2515"/>
            <a:ext cx="9144000" cy="52322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mtClean="0">
                <a:solidFill>
                  <a:schemeClr val="tx2">
                    <a:lumMod val="75000"/>
                  </a:schemeClr>
                </a:solidFill>
                <a:latin typeface="BankGothic Lt BT" pitchFamily="34" charset="0"/>
              </a:rPr>
              <a:t>Exercício 2.A</a:t>
            </a:r>
            <a:endParaRPr lang="pt-BR" sz="2800" b="1">
              <a:solidFill>
                <a:schemeClr val="tx2">
                  <a:lumMod val="75000"/>
                </a:schemeClr>
              </a:solidFill>
              <a:latin typeface="BankGothic Lt BT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654657" y="2708922"/>
            <a:ext cx="1512167" cy="52322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smtClean="0">
                <a:solidFill>
                  <a:schemeClr val="tx1"/>
                </a:solidFill>
                <a:latin typeface="Arial Narrow" pitchFamily="34" charset="0"/>
              </a:rPr>
              <a:t>3 nós</a:t>
            </a:r>
          </a:p>
          <a:p>
            <a:pPr algn="ctr"/>
            <a:r>
              <a:rPr lang="en-US" sz="1400" smtClean="0">
                <a:solidFill>
                  <a:schemeClr val="tx1"/>
                </a:solidFill>
                <a:latin typeface="Arial Narrow" pitchFamily="34" charset="0"/>
              </a:rPr>
              <a:t>2 elementos</a:t>
            </a:r>
            <a:endParaRPr lang="pt-BR" sz="14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3815916" y="2708921"/>
            <a:ext cx="1512167" cy="52322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smtClean="0">
                <a:solidFill>
                  <a:schemeClr val="tx1"/>
                </a:solidFill>
                <a:latin typeface="Arial Narrow" pitchFamily="34" charset="0"/>
              </a:rPr>
              <a:t>10 nós</a:t>
            </a:r>
          </a:p>
          <a:p>
            <a:pPr algn="ctr"/>
            <a:r>
              <a:rPr lang="en-US" sz="1400" smtClean="0">
                <a:solidFill>
                  <a:schemeClr val="tx1"/>
                </a:solidFill>
                <a:latin typeface="Arial Narrow" pitchFamily="34" charset="0"/>
              </a:rPr>
              <a:t>9 elementos</a:t>
            </a:r>
            <a:endParaRPr lang="pt-BR" sz="14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6923243" y="2708920"/>
            <a:ext cx="1512167" cy="52322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smtClean="0">
                <a:solidFill>
                  <a:schemeClr val="tx1"/>
                </a:solidFill>
                <a:latin typeface="Arial Narrow" pitchFamily="34" charset="0"/>
              </a:rPr>
              <a:t>50 nós</a:t>
            </a:r>
          </a:p>
          <a:p>
            <a:pPr algn="ctr"/>
            <a:r>
              <a:rPr lang="en-US" sz="1400" smtClean="0">
                <a:solidFill>
                  <a:schemeClr val="tx1"/>
                </a:solidFill>
                <a:latin typeface="Arial Narrow" pitchFamily="34" charset="0"/>
              </a:rPr>
              <a:t>49 elementos</a:t>
            </a:r>
            <a:endParaRPr lang="pt-BR" sz="14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1983037" y="3964994"/>
            <a:ext cx="1584175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chemeClr val="tx1"/>
                </a:solidFill>
                <a:latin typeface="Arial Narrow" pitchFamily="34" charset="0"/>
              </a:rPr>
              <a:t>Solução Nodal</a:t>
            </a:r>
            <a:endParaRPr lang="pt-BR" sz="2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4716016" y="3964994"/>
            <a:ext cx="2592288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chemeClr val="tx1"/>
                </a:solidFill>
                <a:latin typeface="Arial Narrow" pitchFamily="34" charset="0"/>
              </a:rPr>
              <a:t>Interpolação no Elemento</a:t>
            </a:r>
            <a:endParaRPr lang="pt-BR" sz="200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4" name="Conector de seta reta 3"/>
          <p:cNvCxnSpPr>
            <a:stCxn id="12" idx="3"/>
            <a:endCxn id="13" idx="1"/>
          </p:cNvCxnSpPr>
          <p:nvPr/>
        </p:nvCxnSpPr>
        <p:spPr>
          <a:xfrm>
            <a:off x="3567212" y="4165049"/>
            <a:ext cx="1148804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Picture 2" descr="http://mathworld.wolfram.com/images/eps-gif/ZeroFunction_1000.gif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9"/>
          <a:stretch/>
        </p:blipFill>
        <p:spPr bwMode="auto">
          <a:xfrm>
            <a:off x="1691680" y="5862673"/>
            <a:ext cx="981163" cy="55839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4" descr="http://www.necessaryconclusions.com/wp-content/uploads/2008/04/function-x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8" t="14912" r="13567" b="16688"/>
          <a:stretch/>
        </p:blipFill>
        <p:spPr bwMode="auto">
          <a:xfrm>
            <a:off x="2843808" y="5665317"/>
            <a:ext cx="943844" cy="95309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6" descr="http://www.mathsrev.com/wp-content/uploads/2011/07/quadratic-graph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9" t="26492" r="18502" b="28845"/>
          <a:stretch/>
        </p:blipFill>
        <p:spPr bwMode="auto">
          <a:xfrm>
            <a:off x="3995936" y="5792265"/>
            <a:ext cx="1066197" cy="6992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://upload.wikimedia.org/wikipedia/commons/thumb/a/a3/Polynomialdeg3.svg/210px-Polynomialdeg3.svg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87"/>
          <a:stretch/>
        </p:blipFill>
        <p:spPr bwMode="auto">
          <a:xfrm>
            <a:off x="5324459" y="5739763"/>
            <a:ext cx="1118295" cy="8042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3567212" y="5045114"/>
            <a:ext cx="2375686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chemeClr val="tx1"/>
                </a:solidFill>
                <a:latin typeface="Arial Narrow" pitchFamily="34" charset="0"/>
              </a:rPr>
              <a:t>Método de Interpolação</a:t>
            </a:r>
            <a:endParaRPr lang="pt-BR" sz="200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6" name="Conector angulado 5"/>
          <p:cNvCxnSpPr>
            <a:endCxn id="20" idx="0"/>
          </p:cNvCxnSpPr>
          <p:nvPr/>
        </p:nvCxnSpPr>
        <p:spPr>
          <a:xfrm rot="16200000" flipH="1">
            <a:off x="3971470" y="4261529"/>
            <a:ext cx="880062" cy="687108"/>
          </a:xfrm>
          <a:prstGeom prst="bentConnector3">
            <a:avLst>
              <a:gd name="adj1" fmla="val 69604"/>
            </a:avLst>
          </a:prstGeom>
          <a:ln>
            <a:tailEnd type="arrow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4" name="CaixaDeTexto 23"/>
          <p:cNvSpPr txBox="1"/>
          <p:nvPr/>
        </p:nvSpPr>
        <p:spPr>
          <a:xfrm>
            <a:off x="6699931" y="5757148"/>
            <a:ext cx="680381" cy="76944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rgbClr val="FF0000"/>
                </a:solidFill>
                <a:latin typeface="Arial Narrow" pitchFamily="34" charset="0"/>
              </a:rPr>
              <a:t>?</a:t>
            </a:r>
            <a:endParaRPr lang="pt-BR" sz="4400" b="1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3203848" y="3230421"/>
            <a:ext cx="2739049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chemeClr val="tx1"/>
                </a:solidFill>
                <a:latin typeface="Arial Narrow" pitchFamily="34" charset="0"/>
              </a:rPr>
              <a:t>Criação indireta de elementos</a:t>
            </a:r>
            <a:endParaRPr lang="pt-BR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2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3" grpId="0" animBg="1"/>
      <p:bldP spid="20" grpId="0" animBg="1"/>
      <p:bldP spid="24" grpId="0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mwrf.com/site-files/mwrf.com/files/uploads/2012/07/ANSYS%20logo_shadow%20lef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1"/>
          <a:stretch/>
        </p:blipFill>
        <p:spPr bwMode="auto">
          <a:xfrm>
            <a:off x="7668342" y="6327861"/>
            <a:ext cx="1475657" cy="53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0" y="-2515"/>
            <a:ext cx="9144000" cy="52322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mtClean="0">
                <a:solidFill>
                  <a:schemeClr val="tx2">
                    <a:lumMod val="75000"/>
                  </a:schemeClr>
                </a:solidFill>
                <a:latin typeface="BankGothic Lt BT" pitchFamily="34" charset="0"/>
              </a:rPr>
              <a:t>Exercício 2.A</a:t>
            </a:r>
            <a:endParaRPr lang="pt-BR" sz="2800" b="1">
              <a:solidFill>
                <a:schemeClr val="tx2">
                  <a:lumMod val="75000"/>
                </a:schemeClr>
              </a:solidFill>
              <a:latin typeface="BankGothic Lt BT" pitchFamily="34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223628" y="852994"/>
            <a:ext cx="1368152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chemeClr val="tx1"/>
                </a:solidFill>
                <a:latin typeface="Arial Narrow" pitchFamily="34" charset="0"/>
              </a:rPr>
              <a:t>KEYOPT(X)</a:t>
            </a:r>
            <a:endParaRPr lang="pt-BR" sz="2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845586" y="1268760"/>
            <a:ext cx="2124236" cy="64633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chemeClr val="tx1"/>
                </a:solidFill>
                <a:latin typeface="Arial Narrow" pitchFamily="34" charset="0"/>
              </a:rPr>
              <a:t>Configurar opções adicionais do elemento</a:t>
            </a:r>
            <a:endParaRPr lang="pt-BR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365853" y="3244334"/>
            <a:ext cx="1083701" cy="369332"/>
          </a:xfrm>
          <a:prstGeom prst="rect">
            <a:avLst/>
          </a:prstGeom>
          <a:gradFill>
            <a:gsLst>
              <a:gs pos="0">
                <a:schemeClr val="bg1"/>
              </a:gs>
              <a:gs pos="35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smtClean="0">
                <a:solidFill>
                  <a:schemeClr val="tx2"/>
                </a:solidFill>
                <a:latin typeface="Arial Narrow" pitchFamily="34" charset="0"/>
              </a:rPr>
              <a:t>BEAM188</a:t>
            </a:r>
            <a:endParaRPr lang="pt-BR" b="1">
              <a:solidFill>
                <a:schemeClr val="tx2"/>
              </a:solidFill>
              <a:latin typeface="Arial Narrow" pitchFamily="34" charset="0"/>
            </a:endParaRPr>
          </a:p>
        </p:txBody>
      </p:sp>
      <p:sp>
        <p:nvSpPr>
          <p:cNvPr id="7" name="Chave esquerda 6"/>
          <p:cNvSpPr/>
          <p:nvPr/>
        </p:nvSpPr>
        <p:spPr>
          <a:xfrm>
            <a:off x="2621383" y="2708920"/>
            <a:ext cx="242526" cy="1440160"/>
          </a:xfrm>
          <a:prstGeom prst="leftBrace">
            <a:avLst>
              <a:gd name="adj1" fmla="val 166667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1365853" y="3645024"/>
            <a:ext cx="1083701" cy="46166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smtClean="0">
                <a:solidFill>
                  <a:schemeClr val="tx1"/>
                </a:solidFill>
                <a:latin typeface="Arial Narrow" pitchFamily="34" charset="0"/>
              </a:rPr>
              <a:t>1, 2, 3, 4, 6, 7, 9, 11, 12, 15</a:t>
            </a:r>
            <a:endParaRPr lang="pt-BR" sz="12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3001330" y="2708920"/>
            <a:ext cx="2074726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smtClean="0">
                <a:solidFill>
                  <a:schemeClr val="tx1"/>
                </a:solidFill>
                <a:latin typeface="Arial Narrow" pitchFamily="34" charset="0"/>
              </a:rPr>
              <a:t>Warping Degree of Freedom</a:t>
            </a:r>
            <a:endParaRPr lang="pt-BR" sz="14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2969822" y="3841303"/>
            <a:ext cx="2074726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smtClean="0">
                <a:solidFill>
                  <a:schemeClr val="tx1"/>
                </a:solidFill>
                <a:latin typeface="Arial Narrow" pitchFamily="34" charset="0"/>
              </a:rPr>
              <a:t>Shape functions along length</a:t>
            </a:r>
            <a:endParaRPr lang="pt-BR" sz="140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13" name="Conector de seta reta 12"/>
          <p:cNvCxnSpPr>
            <a:stCxn id="5" idx="2"/>
            <a:endCxn id="6" idx="0"/>
          </p:cNvCxnSpPr>
          <p:nvPr/>
        </p:nvCxnSpPr>
        <p:spPr>
          <a:xfrm>
            <a:off x="1907704" y="1915091"/>
            <a:ext cx="0" cy="132924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Chave esquerda 13"/>
          <p:cNvSpPr/>
          <p:nvPr/>
        </p:nvSpPr>
        <p:spPr>
          <a:xfrm>
            <a:off x="5169898" y="3496072"/>
            <a:ext cx="242526" cy="998238"/>
          </a:xfrm>
          <a:prstGeom prst="leftBrace">
            <a:avLst>
              <a:gd name="adj1" fmla="val 70888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5444722" y="3496072"/>
            <a:ext cx="648072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smtClean="0">
                <a:solidFill>
                  <a:schemeClr val="tx1"/>
                </a:solidFill>
                <a:latin typeface="Arial Narrow" pitchFamily="34" charset="0"/>
              </a:rPr>
              <a:t>Linear</a:t>
            </a:r>
            <a:endParaRPr lang="pt-BR" sz="14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3548747" y="3068960"/>
            <a:ext cx="916875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smtClean="0">
                <a:solidFill>
                  <a:schemeClr val="tx1"/>
                </a:solidFill>
                <a:latin typeface="Arial Narrow" pitchFamily="34" charset="0"/>
              </a:rPr>
              <a:t>KEYOPT(1)</a:t>
            </a:r>
            <a:endParaRPr lang="pt-BR" sz="12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3548746" y="4213345"/>
            <a:ext cx="916875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smtClean="0">
                <a:solidFill>
                  <a:schemeClr val="tx1"/>
                </a:solidFill>
                <a:latin typeface="Arial Narrow" pitchFamily="34" charset="0"/>
              </a:rPr>
              <a:t>KEYOPT(3)</a:t>
            </a:r>
            <a:endParaRPr lang="pt-BR" sz="12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5444722" y="4182567"/>
            <a:ext cx="576064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smtClean="0">
                <a:solidFill>
                  <a:schemeClr val="tx1"/>
                </a:solidFill>
                <a:latin typeface="Arial Narrow" pitchFamily="34" charset="0"/>
              </a:rPr>
              <a:t>Cubic</a:t>
            </a:r>
            <a:endParaRPr lang="pt-BR" sz="14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5444722" y="3841303"/>
            <a:ext cx="864096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smtClean="0">
                <a:solidFill>
                  <a:schemeClr val="tx1"/>
                </a:solidFill>
                <a:latin typeface="Arial Narrow" pitchFamily="34" charset="0"/>
              </a:rPr>
              <a:t>Quadratic</a:t>
            </a:r>
            <a:endParaRPr lang="pt-BR" sz="14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6084168" y="3511460"/>
            <a:ext cx="273837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smtClean="0">
                <a:solidFill>
                  <a:schemeClr val="tx1"/>
                </a:solidFill>
                <a:latin typeface="Arial Narrow" pitchFamily="34" charset="0"/>
              </a:rPr>
              <a:t>0</a:t>
            </a:r>
            <a:endParaRPr lang="pt-BR" sz="12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6300192" y="3856691"/>
            <a:ext cx="273837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smtClean="0">
                <a:solidFill>
                  <a:schemeClr val="tx1"/>
                </a:solidFill>
                <a:latin typeface="Arial Narrow" pitchFamily="34" charset="0"/>
              </a:rPr>
              <a:t>2</a:t>
            </a:r>
            <a:endParaRPr lang="pt-BR" sz="12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6012160" y="4197955"/>
            <a:ext cx="273837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smtClean="0">
                <a:solidFill>
                  <a:schemeClr val="tx1"/>
                </a:solidFill>
                <a:latin typeface="Arial Narrow" pitchFamily="34" charset="0"/>
              </a:rPr>
              <a:t>3</a:t>
            </a:r>
            <a:endParaRPr lang="pt-BR" sz="12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3" name="Chave esquerda 22"/>
          <p:cNvSpPr/>
          <p:nvPr/>
        </p:nvSpPr>
        <p:spPr>
          <a:xfrm>
            <a:off x="5169898" y="2505526"/>
            <a:ext cx="242526" cy="714563"/>
          </a:xfrm>
          <a:prstGeom prst="leftBrace">
            <a:avLst>
              <a:gd name="adj1" fmla="val 45990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/>
          <p:cNvSpPr txBox="1"/>
          <p:nvPr/>
        </p:nvSpPr>
        <p:spPr>
          <a:xfrm>
            <a:off x="5435645" y="2505526"/>
            <a:ext cx="922360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smtClean="0">
                <a:solidFill>
                  <a:schemeClr val="tx1"/>
                </a:solidFill>
                <a:latin typeface="Arial Narrow" pitchFamily="34" charset="0"/>
              </a:rPr>
              <a:t>Desativado</a:t>
            </a:r>
            <a:endParaRPr lang="pt-BR" sz="14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5444722" y="2936557"/>
            <a:ext cx="567438" cy="3077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smtClean="0">
                <a:solidFill>
                  <a:schemeClr val="tx1"/>
                </a:solidFill>
                <a:latin typeface="Arial Narrow" pitchFamily="34" charset="0"/>
              </a:rPr>
              <a:t>Ativo</a:t>
            </a:r>
            <a:endParaRPr lang="pt-BR" sz="14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6346322" y="2520914"/>
            <a:ext cx="273837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smtClean="0">
                <a:solidFill>
                  <a:schemeClr val="tx1"/>
                </a:solidFill>
                <a:latin typeface="Arial Narrow" pitchFamily="34" charset="0"/>
              </a:rPr>
              <a:t>0</a:t>
            </a:r>
            <a:endParaRPr lang="pt-BR" sz="12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6000477" y="2951945"/>
            <a:ext cx="273837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smtClean="0">
                <a:solidFill>
                  <a:schemeClr val="tx1"/>
                </a:solidFill>
                <a:latin typeface="Arial Narrow" pitchFamily="34" charset="0"/>
              </a:rPr>
              <a:t>1</a:t>
            </a:r>
            <a:endParaRPr lang="pt-BR" sz="1200" b="1">
              <a:solidFill>
                <a:schemeClr val="tx1"/>
              </a:solidFill>
              <a:latin typeface="Arial Narrow" pitchFamily="34" charset="0"/>
            </a:endParaRPr>
          </a:p>
        </p:txBody>
      </p:sp>
      <p:pic>
        <p:nvPicPr>
          <p:cNvPr id="28" name="Picture 2" descr="http://mathworld.wolfram.com/images/eps-gif/ZeroFunction_1000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9"/>
          <a:stretch/>
        </p:blipFill>
        <p:spPr bwMode="auto">
          <a:xfrm>
            <a:off x="7740352" y="1915091"/>
            <a:ext cx="981163" cy="55839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4" descr="http://www.necessaryconclusions.com/wp-content/uploads/2008/04/function-x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8" t="14912" r="13567" b="16688"/>
          <a:stretch/>
        </p:blipFill>
        <p:spPr bwMode="auto">
          <a:xfrm>
            <a:off x="7740352" y="3220089"/>
            <a:ext cx="943844" cy="95309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6" descr="http://www.mathsrev.com/wp-content/uploads/2011/07/quadratic-graph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9" t="26492" r="18502" b="28845"/>
          <a:stretch/>
        </p:blipFill>
        <p:spPr bwMode="auto">
          <a:xfrm>
            <a:off x="7742005" y="4941168"/>
            <a:ext cx="1066197" cy="6992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Conector angulado 31"/>
          <p:cNvCxnSpPr>
            <a:stCxn id="20" idx="3"/>
            <a:endCxn id="28" idx="1"/>
          </p:cNvCxnSpPr>
          <p:nvPr/>
        </p:nvCxnSpPr>
        <p:spPr>
          <a:xfrm flipV="1">
            <a:off x="6358005" y="2194287"/>
            <a:ext cx="1382347" cy="145567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ector angulado 33"/>
          <p:cNvCxnSpPr>
            <a:stCxn id="21" idx="3"/>
            <a:endCxn id="29" idx="1"/>
          </p:cNvCxnSpPr>
          <p:nvPr/>
        </p:nvCxnSpPr>
        <p:spPr>
          <a:xfrm flipV="1">
            <a:off x="6574029" y="3696639"/>
            <a:ext cx="1166323" cy="298552"/>
          </a:xfrm>
          <a:prstGeom prst="bentConnector3">
            <a:avLst>
              <a:gd name="adj1" fmla="val 63313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ector angulado 37"/>
          <p:cNvCxnSpPr>
            <a:stCxn id="22" idx="3"/>
            <a:endCxn id="30" idx="1"/>
          </p:cNvCxnSpPr>
          <p:nvPr/>
        </p:nvCxnSpPr>
        <p:spPr>
          <a:xfrm>
            <a:off x="6285997" y="4336455"/>
            <a:ext cx="1456008" cy="954314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CaixaDeTexto 38"/>
          <p:cNvSpPr txBox="1"/>
          <p:nvPr/>
        </p:nvSpPr>
        <p:spPr>
          <a:xfrm>
            <a:off x="3491062" y="2367026"/>
            <a:ext cx="1095261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i="1" smtClean="0">
                <a:solidFill>
                  <a:schemeClr val="tx1"/>
                </a:solidFill>
                <a:latin typeface="Arial Narrow" pitchFamily="34" charset="0"/>
              </a:rPr>
              <a:t>Empenamento</a:t>
            </a:r>
            <a:endParaRPr lang="pt-BR" sz="1200" i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40" name="CaixaDeTexto 39"/>
          <p:cNvSpPr txBox="1"/>
          <p:nvPr/>
        </p:nvSpPr>
        <p:spPr>
          <a:xfrm>
            <a:off x="309412" y="5085184"/>
            <a:ext cx="2112882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chemeClr val="tx1"/>
                </a:solidFill>
                <a:latin typeface="Arial Narrow" pitchFamily="34" charset="0"/>
              </a:rPr>
              <a:t>Dividir todas as barras em 50 elementos.</a:t>
            </a:r>
            <a:endParaRPr lang="pt-BR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309412" y="5773397"/>
            <a:ext cx="2105554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chemeClr val="tx1"/>
                </a:solidFill>
                <a:latin typeface="Arial Narrow" pitchFamily="34" charset="0"/>
              </a:rPr>
              <a:t>Solucionar com KEYOPT(3) </a:t>
            </a:r>
            <a:r>
              <a:rPr lang="en-US" i="1" smtClean="0">
                <a:solidFill>
                  <a:schemeClr val="tx1"/>
                </a:solidFill>
                <a:latin typeface="Arial Narrow" pitchFamily="34" charset="0"/>
              </a:rPr>
              <a:t>Linear</a:t>
            </a:r>
            <a:r>
              <a:rPr lang="en-US" smtClean="0">
                <a:solidFill>
                  <a:schemeClr val="tx1"/>
                </a:solidFill>
                <a:latin typeface="Arial Narrow" pitchFamily="34" charset="0"/>
              </a:rPr>
              <a:t> e depois </a:t>
            </a:r>
            <a:r>
              <a:rPr lang="en-US" i="1" smtClean="0">
                <a:solidFill>
                  <a:schemeClr val="tx1"/>
                </a:solidFill>
                <a:latin typeface="Arial Narrow" pitchFamily="34" charset="0"/>
              </a:rPr>
              <a:t>Quadratic</a:t>
            </a:r>
            <a:r>
              <a:rPr lang="en-US" smtClean="0">
                <a:solidFill>
                  <a:schemeClr val="tx1"/>
                </a:solidFill>
                <a:latin typeface="Arial Narrow" pitchFamily="34" charset="0"/>
              </a:rPr>
              <a:t>.</a:t>
            </a:r>
            <a:endParaRPr lang="pt-BR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42" name="CaixaDeTexto 41"/>
          <p:cNvSpPr txBox="1"/>
          <p:nvPr/>
        </p:nvSpPr>
        <p:spPr>
          <a:xfrm>
            <a:off x="309411" y="4715852"/>
            <a:ext cx="2112883" cy="36933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chemeClr val="tx1"/>
                </a:solidFill>
                <a:latin typeface="Arial Narrow" pitchFamily="34" charset="0"/>
              </a:rPr>
              <a:t>Neste exercício:</a:t>
            </a:r>
            <a:endParaRPr lang="pt-BR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43" name="CaixaDeTexto 42"/>
          <p:cNvSpPr txBox="1"/>
          <p:nvPr/>
        </p:nvSpPr>
        <p:spPr>
          <a:xfrm>
            <a:off x="6829337" y="796616"/>
            <a:ext cx="1197187" cy="64633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b="1" u="sng" dirty="0" smtClean="0">
                <a:solidFill>
                  <a:srgbClr val="FF0000"/>
                </a:solidFill>
                <a:latin typeface="Arial Narrow" pitchFamily="34" charset="0"/>
              </a:rPr>
              <a:t>DMF</a:t>
            </a:r>
            <a:endParaRPr lang="pt-BR" sz="3600" b="1" u="sng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6865340" y="1387195"/>
            <a:ext cx="1197187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>
                    <a:lumMod val="65000"/>
                  </a:schemeClr>
                </a:solidFill>
                <a:latin typeface="Arial Narrow" pitchFamily="34" charset="0"/>
              </a:rPr>
              <a:t>DFC, DFN, </a:t>
            </a:r>
            <a:r>
              <a:rPr lang="en-US" sz="1200" b="1" dirty="0" smtClean="0">
                <a:solidFill>
                  <a:schemeClr val="bg1">
                    <a:lumMod val="65000"/>
                  </a:schemeClr>
                </a:solidFill>
                <a:latin typeface="Symbol" panose="05050102010706020507" pitchFamily="18" charset="2"/>
              </a:rPr>
              <a:t>s</a:t>
            </a:r>
            <a:r>
              <a:rPr lang="en-US" sz="1200" b="1" dirty="0" smtClean="0">
                <a:solidFill>
                  <a:schemeClr val="bg1">
                    <a:lumMod val="65000"/>
                  </a:schemeClr>
                </a:solidFill>
                <a:latin typeface="Arial Narrow" pitchFamily="34" charset="0"/>
              </a:rPr>
              <a:t>, ...</a:t>
            </a:r>
            <a:endParaRPr lang="pt-BR" sz="1200" b="1" dirty="0">
              <a:solidFill>
                <a:schemeClr val="bg1">
                  <a:lumMod val="65000"/>
                </a:schemeClr>
              </a:solidFill>
              <a:latin typeface="Arial Narrow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CaixaDeTexto 44"/>
              <p:cNvSpPr txBox="1"/>
              <p:nvPr/>
            </p:nvSpPr>
            <p:spPr>
              <a:xfrm>
                <a:off x="4285762" y="5478144"/>
                <a:ext cx="3182016" cy="3693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pt-B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pt-BR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pt-BR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pt-BR" sz="2000" dirty="0">
                  <a:solidFill>
                    <a:schemeClr val="tx1"/>
                  </a:solidFill>
                  <a:latin typeface="Arial Narrow" pitchFamily="34" charset="0"/>
                </a:endParaRPr>
              </a:p>
            </p:txBody>
          </p:sp>
        </mc:Choice>
        <mc:Fallback>
          <p:sp>
            <p:nvSpPr>
              <p:cNvPr id="45" name="CaixaDeTexto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762" y="5478144"/>
                <a:ext cx="3182016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6667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Imagem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301323" y="4826525"/>
            <a:ext cx="854237" cy="408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Imagem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803813" y="1048697"/>
            <a:ext cx="854237" cy="4088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9569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0" grpId="0" animBg="1"/>
      <p:bldP spid="11" grpId="0" animBg="1"/>
      <p:bldP spid="14" grpId="0" animBg="1"/>
      <p:bldP spid="15" grpId="0" animBg="1"/>
      <p:bldP spid="16" grpId="0"/>
      <p:bldP spid="17" grpId="0"/>
      <p:bldP spid="18" grpId="0" animBg="1"/>
      <p:bldP spid="19" grpId="0" animBg="1"/>
      <p:bldP spid="20" grpId="0"/>
      <p:bldP spid="21" grpId="0"/>
      <p:bldP spid="22" grpId="0"/>
      <p:bldP spid="23" grpId="0" animBg="1"/>
      <p:bldP spid="24" grpId="0" animBg="1"/>
      <p:bldP spid="25" grpId="0" animBg="1"/>
      <p:bldP spid="26" grpId="0"/>
      <p:bldP spid="27" grpId="0"/>
      <p:bldP spid="39" grpId="0"/>
      <p:bldP spid="40" grpId="0" animBg="1"/>
      <p:bldP spid="41" grpId="0" animBg="1"/>
      <p:bldP spid="42" grpId="0"/>
      <p:bldP spid="43" grpId="0"/>
      <p:bldP spid="44" grpId="0"/>
      <p:bldP spid="4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mwrf.com/site-files/mwrf.com/files/uploads/2012/07/ANSYS%20logo_shadow%20lef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1"/>
          <a:stretch/>
        </p:blipFill>
        <p:spPr bwMode="auto">
          <a:xfrm>
            <a:off x="7668342" y="6327861"/>
            <a:ext cx="1475657" cy="53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0" y="-2515"/>
            <a:ext cx="9144000" cy="52322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smtClean="0">
                <a:solidFill>
                  <a:schemeClr val="tx2">
                    <a:lumMod val="75000"/>
                  </a:schemeClr>
                </a:solidFill>
                <a:latin typeface="BankGothic Lt BT" pitchFamily="34" charset="0"/>
              </a:rPr>
              <a:t>Exercício 2.A</a:t>
            </a:r>
            <a:endParaRPr lang="pt-BR" sz="2800" b="1">
              <a:solidFill>
                <a:schemeClr val="tx2">
                  <a:lumMod val="75000"/>
                </a:schemeClr>
              </a:solidFill>
              <a:latin typeface="BankGothic Lt BT" pitchFamily="34" charset="0"/>
            </a:endParaRPr>
          </a:p>
        </p:txBody>
      </p:sp>
      <p:pic>
        <p:nvPicPr>
          <p:cNvPr id="1026" name="Picture 2" descr="C:\Users\USERST~1\AppData\Local\Temp\FWTemp\000000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740" y="1921033"/>
            <a:ext cx="4680520" cy="303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79512" y="908720"/>
            <a:ext cx="2664296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chemeClr val="tx1"/>
                </a:solidFill>
                <a:latin typeface="Arial Narrow" pitchFamily="34" charset="0"/>
              </a:rPr>
              <a:t>Orientação dos Elementos</a:t>
            </a:r>
            <a:endParaRPr lang="pt-BR" sz="2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79512" y="5927751"/>
            <a:ext cx="2664296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chemeClr val="tx1"/>
                </a:solidFill>
                <a:latin typeface="Arial Narrow" pitchFamily="34" charset="0"/>
              </a:rPr>
              <a:t>Direção do Carregamento</a:t>
            </a:r>
            <a:endParaRPr lang="pt-BR" sz="2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3491880" y="939498"/>
            <a:ext cx="2448272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smtClean="0">
                <a:solidFill>
                  <a:schemeClr val="tx1"/>
                </a:solidFill>
                <a:latin typeface="Arial Narrow" pitchFamily="34" charset="0"/>
              </a:rPr>
              <a:t>Orientação das linhas criadas</a:t>
            </a:r>
            <a:endParaRPr lang="pt-BR" sz="160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8" name="Conector de seta reta 7"/>
          <p:cNvCxnSpPr>
            <a:stCxn id="5" idx="3"/>
            <a:endCxn id="7" idx="1"/>
          </p:cNvCxnSpPr>
          <p:nvPr/>
        </p:nvCxnSpPr>
        <p:spPr>
          <a:xfrm>
            <a:off x="2843808" y="1108775"/>
            <a:ext cx="648072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Picture 4" descr="C:\Users\USERST~1\AppData\Local\Temp\FWTemp\0000000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735" b="18865"/>
          <a:stretch/>
        </p:blipFill>
        <p:spPr bwMode="auto">
          <a:xfrm>
            <a:off x="325609" y="1990271"/>
            <a:ext cx="1347541" cy="289207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aralelogramo 10"/>
          <p:cNvSpPr/>
          <p:nvPr/>
        </p:nvSpPr>
        <p:spPr>
          <a:xfrm flipV="1">
            <a:off x="7256798" y="5166484"/>
            <a:ext cx="1619721" cy="720080"/>
          </a:xfrm>
          <a:prstGeom prst="parallelogram">
            <a:avLst>
              <a:gd name="adj" fmla="val 50315"/>
            </a:avLst>
          </a:prstGeom>
          <a:solidFill>
            <a:schemeClr val="accent1">
              <a:lumMod val="20000"/>
              <a:lumOff val="80000"/>
              <a:alpha val="6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801" y="1278052"/>
            <a:ext cx="717714" cy="4509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Paralelogramo 12"/>
          <p:cNvSpPr/>
          <p:nvPr/>
        </p:nvSpPr>
        <p:spPr>
          <a:xfrm flipV="1">
            <a:off x="7256798" y="1206044"/>
            <a:ext cx="1619721" cy="720080"/>
          </a:xfrm>
          <a:prstGeom prst="parallelogram">
            <a:avLst>
              <a:gd name="adj" fmla="val 50315"/>
            </a:avLst>
          </a:prstGeom>
          <a:solidFill>
            <a:schemeClr val="accent1">
              <a:lumMod val="20000"/>
              <a:lumOff val="80000"/>
              <a:alpha val="65000"/>
            </a:schemeClr>
          </a:solidFill>
          <a:ln w="31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539" y="903625"/>
            <a:ext cx="875229" cy="59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662" y="4987202"/>
            <a:ext cx="875229" cy="59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374" y="5532739"/>
            <a:ext cx="400141" cy="269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456" y="1453795"/>
            <a:ext cx="419196" cy="269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565" y="5288913"/>
            <a:ext cx="377911" cy="269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968" y="1209513"/>
            <a:ext cx="374735" cy="269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3491880" y="5927751"/>
            <a:ext cx="1232248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chemeClr val="tx2"/>
                </a:solidFill>
                <a:latin typeface="Arial Narrow" pitchFamily="34" charset="0"/>
              </a:rPr>
              <a:t>“Load Key”</a:t>
            </a:r>
            <a:endParaRPr lang="pt-BR" sz="200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21" name="Conector de seta reta 20"/>
          <p:cNvCxnSpPr>
            <a:stCxn id="6" idx="3"/>
            <a:endCxn id="20" idx="1"/>
          </p:cNvCxnSpPr>
          <p:nvPr/>
        </p:nvCxnSpPr>
        <p:spPr>
          <a:xfrm>
            <a:off x="2843808" y="6127806"/>
            <a:ext cx="648072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Elipse 8"/>
          <p:cNvSpPr/>
          <p:nvPr/>
        </p:nvSpPr>
        <p:spPr>
          <a:xfrm>
            <a:off x="4993879" y="5973026"/>
            <a:ext cx="288032" cy="30956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/>
              <a:t>1</a:t>
            </a:r>
          </a:p>
        </p:txBody>
      </p:sp>
      <p:sp>
        <p:nvSpPr>
          <p:cNvPr id="23" name="Elipse 22"/>
          <p:cNvSpPr/>
          <p:nvPr/>
        </p:nvSpPr>
        <p:spPr>
          <a:xfrm>
            <a:off x="5436096" y="5988313"/>
            <a:ext cx="288032" cy="30956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 smtClean="0"/>
              <a:t>2</a:t>
            </a:r>
            <a:endParaRPr lang="pt-BR" sz="2000"/>
          </a:p>
        </p:txBody>
      </p:sp>
      <p:sp>
        <p:nvSpPr>
          <p:cNvPr id="25" name="CaixaDeTexto 24"/>
          <p:cNvSpPr txBox="1"/>
          <p:nvPr/>
        </p:nvSpPr>
        <p:spPr>
          <a:xfrm>
            <a:off x="5752189" y="5958529"/>
            <a:ext cx="403987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smtClean="0">
                <a:solidFill>
                  <a:schemeClr val="tx1"/>
                </a:solidFill>
                <a:latin typeface="Arial Narrow" pitchFamily="34" charset="0"/>
              </a:rPr>
              <a:t>...</a:t>
            </a:r>
            <a:endParaRPr lang="pt-BR" sz="1600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52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13" grpId="0" animBg="1"/>
      <p:bldP spid="20" grpId="0" animBg="1"/>
      <p:bldP spid="9" grpId="0" animBg="1"/>
      <p:bldP spid="23" grpId="0" animBg="1"/>
      <p:bldP spid="25" grpId="0"/>
    </p:bld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1031</TotalTime>
  <Words>469</Words>
  <Application>Microsoft Office PowerPoint</Application>
  <PresentationFormat>Apresentação na tela (4:3)</PresentationFormat>
  <Paragraphs>194</Paragraphs>
  <Slides>21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30" baseType="lpstr">
      <vt:lpstr>Arial</vt:lpstr>
      <vt:lpstr>Arial Black</vt:lpstr>
      <vt:lpstr>Arial Narrow</vt:lpstr>
      <vt:lpstr>BankGothic Lt BT</vt:lpstr>
      <vt:lpstr>BankGothic Md BT</vt:lpstr>
      <vt:lpstr>Calibri</vt:lpstr>
      <vt:lpstr>Cambria Math</vt:lpstr>
      <vt:lpstr>Symbol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UserStone</dc:creator>
  <cp:lastModifiedBy>MrStone</cp:lastModifiedBy>
  <cp:revision>63</cp:revision>
  <dcterms:created xsi:type="dcterms:W3CDTF">2013-05-31T02:03:12Z</dcterms:created>
  <dcterms:modified xsi:type="dcterms:W3CDTF">2019-03-18T19:05:39Z</dcterms:modified>
</cp:coreProperties>
</file>